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7" r:id="rId4"/>
    <p:sldId id="258" r:id="rId5"/>
    <p:sldId id="323" r:id="rId6"/>
    <p:sldId id="339" r:id="rId7"/>
    <p:sldId id="336" r:id="rId8"/>
    <p:sldId id="335" r:id="rId9"/>
    <p:sldId id="287" r:id="rId10"/>
    <p:sldId id="337" r:id="rId11"/>
    <p:sldId id="326" r:id="rId12"/>
    <p:sldId id="324" r:id="rId13"/>
    <p:sldId id="317" r:id="rId14"/>
    <p:sldId id="334" r:id="rId15"/>
    <p:sldId id="338" r:id="rId16"/>
    <p:sldId id="332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>
        <p:scale>
          <a:sx n="60" d="100"/>
          <a:sy n="60" d="100"/>
        </p:scale>
        <p:origin x="-9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3C951-64DA-4330-BFB0-E13BC5A04B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222FE-1ADB-4481-BF07-7453FDE9B9EA}">
      <dgm:prSet phldrT="[Текст]" custT="1"/>
      <dgm:spPr/>
      <dgm:t>
        <a:bodyPr/>
        <a:lstStyle/>
        <a:p>
          <a:r>
            <a:rPr lang="ru-RU" sz="2400" cap="small" baseline="0" dirty="0" smtClean="0"/>
            <a:t>ВЕРХНИЙ УРОВЕНЬ</a:t>
          </a:r>
        </a:p>
        <a:p>
          <a:r>
            <a:rPr lang="ru-RU" sz="3200" dirty="0" smtClean="0"/>
            <a:t>ЦЕНТРАЛЬНЫЙ БАНК</a:t>
          </a:r>
          <a:endParaRPr lang="ru-RU" sz="3200" dirty="0"/>
        </a:p>
      </dgm:t>
    </dgm:pt>
    <dgm:pt modelId="{37E1D636-C9A8-4280-B05A-ECB34A19CA95}" type="parTrans" cxnId="{4B29185B-B735-402F-B462-C0AB1F1135EA}">
      <dgm:prSet/>
      <dgm:spPr/>
      <dgm:t>
        <a:bodyPr/>
        <a:lstStyle/>
        <a:p>
          <a:endParaRPr lang="ru-RU"/>
        </a:p>
      </dgm:t>
    </dgm:pt>
    <dgm:pt modelId="{0C037497-0435-4C51-BE61-6208ADA97AE3}" type="sibTrans" cxnId="{4B29185B-B735-402F-B462-C0AB1F1135EA}">
      <dgm:prSet/>
      <dgm:spPr/>
      <dgm:t>
        <a:bodyPr/>
        <a:lstStyle/>
        <a:p>
          <a:endParaRPr lang="ru-RU"/>
        </a:p>
      </dgm:t>
    </dgm:pt>
    <dgm:pt modelId="{D6AD8A6F-8E0A-41BC-A170-ECA37862B774}">
      <dgm:prSet phldrT="[Текст]" custT="1"/>
      <dgm:spPr/>
      <dgm:t>
        <a:bodyPr/>
        <a:lstStyle/>
        <a:p>
          <a:r>
            <a:rPr lang="ru-RU" sz="2400" dirty="0" smtClean="0"/>
            <a:t>КОММЕРЧЕСКИЕ БАНКИ</a:t>
          </a:r>
          <a:endParaRPr lang="ru-RU" sz="2400" dirty="0"/>
        </a:p>
      </dgm:t>
    </dgm:pt>
    <dgm:pt modelId="{FB4B6103-4601-460F-B3C3-2790E625A843}" type="parTrans" cxnId="{1D408017-8875-4ED7-9F39-579C86F4994F}">
      <dgm:prSet/>
      <dgm:spPr/>
      <dgm:t>
        <a:bodyPr/>
        <a:lstStyle/>
        <a:p>
          <a:endParaRPr lang="ru-RU"/>
        </a:p>
      </dgm:t>
    </dgm:pt>
    <dgm:pt modelId="{BE042DA8-77BF-4CC2-B5D1-010BDDE09B77}" type="sibTrans" cxnId="{1D408017-8875-4ED7-9F39-579C86F4994F}">
      <dgm:prSet/>
      <dgm:spPr/>
      <dgm:t>
        <a:bodyPr/>
        <a:lstStyle/>
        <a:p>
          <a:endParaRPr lang="ru-RU"/>
        </a:p>
      </dgm:t>
    </dgm:pt>
    <dgm:pt modelId="{6596A150-579A-4B01-A647-BCFC41110CC0}">
      <dgm:prSet phldrT="[Текст]" custT="1"/>
      <dgm:spPr/>
      <dgm:t>
        <a:bodyPr/>
        <a:lstStyle/>
        <a:p>
          <a:r>
            <a:rPr lang="ru-RU" sz="2400" dirty="0" smtClean="0"/>
            <a:t>ДРУГИЕ ФИНАНСОВО-КРЕДИТНЫЕ УЧРЕЖДЕНИЯ</a:t>
          </a:r>
          <a:endParaRPr lang="ru-RU" sz="2400" dirty="0"/>
        </a:p>
      </dgm:t>
    </dgm:pt>
    <dgm:pt modelId="{5AF7286B-DDB7-43DF-AAA6-8A944256E484}" type="parTrans" cxnId="{3B0A4D6A-375B-42FC-9A4A-1C6AE1805DFA}">
      <dgm:prSet/>
      <dgm:spPr/>
      <dgm:t>
        <a:bodyPr/>
        <a:lstStyle/>
        <a:p>
          <a:endParaRPr lang="ru-RU"/>
        </a:p>
      </dgm:t>
    </dgm:pt>
    <dgm:pt modelId="{A1E387C8-ADE2-4F5A-AA02-2D9ABE66FD5E}" type="sibTrans" cxnId="{3B0A4D6A-375B-42FC-9A4A-1C6AE1805DFA}">
      <dgm:prSet/>
      <dgm:spPr/>
      <dgm:t>
        <a:bodyPr/>
        <a:lstStyle/>
        <a:p>
          <a:endParaRPr lang="ru-RU"/>
        </a:p>
      </dgm:t>
    </dgm:pt>
    <dgm:pt modelId="{AEF456D2-55E0-4867-8A13-6490F20D00B2}" type="pres">
      <dgm:prSet presAssocID="{6793C951-64DA-4330-BFB0-E13BC5A04B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3D7031-C178-431E-9067-B2A39D9C4521}" type="pres">
      <dgm:prSet presAssocID="{A20222FE-1ADB-4481-BF07-7453FDE9B9EA}" presName="hierRoot1" presStyleCnt="0"/>
      <dgm:spPr/>
    </dgm:pt>
    <dgm:pt modelId="{79C88696-8B9B-4180-BB8D-2F2E8D79035F}" type="pres">
      <dgm:prSet presAssocID="{A20222FE-1ADB-4481-BF07-7453FDE9B9EA}" presName="composite" presStyleCnt="0"/>
      <dgm:spPr/>
    </dgm:pt>
    <dgm:pt modelId="{B4F9359A-6AA9-41A6-9D50-2A32716D7F7A}" type="pres">
      <dgm:prSet presAssocID="{A20222FE-1ADB-4481-BF07-7453FDE9B9EA}" presName="background" presStyleLbl="node0" presStyleIdx="0" presStyleCnt="1"/>
      <dgm:spPr/>
    </dgm:pt>
    <dgm:pt modelId="{E12CD9B8-3381-47E6-B1C7-61C119ED80D5}" type="pres">
      <dgm:prSet presAssocID="{A20222FE-1ADB-4481-BF07-7453FDE9B9EA}" presName="text" presStyleLbl="fgAcc0" presStyleIdx="0" presStyleCnt="1" custScaleX="339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5680E-3F25-43E5-9E9E-15E85CDC773A}" type="pres">
      <dgm:prSet presAssocID="{A20222FE-1ADB-4481-BF07-7453FDE9B9EA}" presName="hierChild2" presStyleCnt="0"/>
      <dgm:spPr/>
    </dgm:pt>
    <dgm:pt modelId="{71500D7A-6FB5-4F2B-824F-AC602B675D36}" type="pres">
      <dgm:prSet presAssocID="{FB4B6103-4601-460F-B3C3-2790E625A84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C7D5DE9-CA9A-4F5C-AC77-FC448AD3D217}" type="pres">
      <dgm:prSet presAssocID="{D6AD8A6F-8E0A-41BC-A170-ECA37862B774}" presName="hierRoot2" presStyleCnt="0"/>
      <dgm:spPr/>
    </dgm:pt>
    <dgm:pt modelId="{028A3941-DE74-4FC2-A2E6-D7D7A9877D03}" type="pres">
      <dgm:prSet presAssocID="{D6AD8A6F-8E0A-41BC-A170-ECA37862B774}" presName="composite2" presStyleCnt="0"/>
      <dgm:spPr/>
    </dgm:pt>
    <dgm:pt modelId="{989BE171-062D-4083-9B70-D138B84155E8}" type="pres">
      <dgm:prSet presAssocID="{D6AD8A6F-8E0A-41BC-A170-ECA37862B774}" presName="background2" presStyleLbl="node2" presStyleIdx="0" presStyleCnt="2"/>
      <dgm:spPr/>
    </dgm:pt>
    <dgm:pt modelId="{FF997B01-68E0-4B98-894C-AE1BDBC5A50D}" type="pres">
      <dgm:prSet presAssocID="{D6AD8A6F-8E0A-41BC-A170-ECA37862B774}" presName="text2" presStyleLbl="fgAcc2" presStyleIdx="0" presStyleCnt="2" custScaleX="264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CA5D9-6B48-42B4-BFCC-2433E3F67C1A}" type="pres">
      <dgm:prSet presAssocID="{D6AD8A6F-8E0A-41BC-A170-ECA37862B774}" presName="hierChild3" presStyleCnt="0"/>
      <dgm:spPr/>
    </dgm:pt>
    <dgm:pt modelId="{2FA5A15A-1FBB-4A9D-B2DB-9E21563BDFAE}" type="pres">
      <dgm:prSet presAssocID="{5AF7286B-DDB7-43DF-AAA6-8A944256E48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0147CC-799E-4A95-93A9-8451B8889525}" type="pres">
      <dgm:prSet presAssocID="{6596A150-579A-4B01-A647-BCFC41110CC0}" presName="hierRoot2" presStyleCnt="0"/>
      <dgm:spPr/>
    </dgm:pt>
    <dgm:pt modelId="{D647C998-CF51-4A8B-A648-2DF6EFFFC4CC}" type="pres">
      <dgm:prSet presAssocID="{6596A150-579A-4B01-A647-BCFC41110CC0}" presName="composite2" presStyleCnt="0"/>
      <dgm:spPr/>
    </dgm:pt>
    <dgm:pt modelId="{7D7BF681-E7DC-4195-9C10-0BA8D2254525}" type="pres">
      <dgm:prSet presAssocID="{6596A150-579A-4B01-A647-BCFC41110CC0}" presName="background2" presStyleLbl="node2" presStyleIdx="1" presStyleCnt="2"/>
      <dgm:spPr/>
    </dgm:pt>
    <dgm:pt modelId="{517E81B3-579D-43D9-B63A-A5E344A9533F}" type="pres">
      <dgm:prSet presAssocID="{6596A150-579A-4B01-A647-BCFC41110CC0}" presName="text2" presStyleLbl="fgAcc2" presStyleIdx="1" presStyleCnt="2" custScaleX="27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CBE58-4C63-4907-88F2-878FF6E27910}" type="pres">
      <dgm:prSet presAssocID="{6596A150-579A-4B01-A647-BCFC41110CC0}" presName="hierChild3" presStyleCnt="0"/>
      <dgm:spPr/>
    </dgm:pt>
  </dgm:ptLst>
  <dgm:cxnLst>
    <dgm:cxn modelId="{635AAD60-C7A9-4AFF-87B8-4E9FE29EEC6A}" type="presOf" srcId="{6793C951-64DA-4330-BFB0-E13BC5A04BC9}" destId="{AEF456D2-55E0-4867-8A13-6490F20D00B2}" srcOrd="0" destOrd="0" presId="urn:microsoft.com/office/officeart/2005/8/layout/hierarchy1"/>
    <dgm:cxn modelId="{1D408017-8875-4ED7-9F39-579C86F4994F}" srcId="{A20222FE-1ADB-4481-BF07-7453FDE9B9EA}" destId="{D6AD8A6F-8E0A-41BC-A170-ECA37862B774}" srcOrd="0" destOrd="0" parTransId="{FB4B6103-4601-460F-B3C3-2790E625A843}" sibTransId="{BE042DA8-77BF-4CC2-B5D1-010BDDE09B77}"/>
    <dgm:cxn modelId="{CC11BEC2-DA58-4AA9-A5C2-7505AEB19EF9}" type="presOf" srcId="{D6AD8A6F-8E0A-41BC-A170-ECA37862B774}" destId="{FF997B01-68E0-4B98-894C-AE1BDBC5A50D}" srcOrd="0" destOrd="0" presId="urn:microsoft.com/office/officeart/2005/8/layout/hierarchy1"/>
    <dgm:cxn modelId="{C1A45E3E-84CB-420F-83EA-A1EF97A2700D}" type="presOf" srcId="{5AF7286B-DDB7-43DF-AAA6-8A944256E484}" destId="{2FA5A15A-1FBB-4A9D-B2DB-9E21563BDFAE}" srcOrd="0" destOrd="0" presId="urn:microsoft.com/office/officeart/2005/8/layout/hierarchy1"/>
    <dgm:cxn modelId="{E52107BE-C3CD-499C-B126-E88FC6A3AC36}" type="presOf" srcId="{A20222FE-1ADB-4481-BF07-7453FDE9B9EA}" destId="{E12CD9B8-3381-47E6-B1C7-61C119ED80D5}" srcOrd="0" destOrd="0" presId="urn:microsoft.com/office/officeart/2005/8/layout/hierarchy1"/>
    <dgm:cxn modelId="{AC2E94E7-5655-41E1-9E6D-238FDE9B3B30}" type="presOf" srcId="{6596A150-579A-4B01-A647-BCFC41110CC0}" destId="{517E81B3-579D-43D9-B63A-A5E344A9533F}" srcOrd="0" destOrd="0" presId="urn:microsoft.com/office/officeart/2005/8/layout/hierarchy1"/>
    <dgm:cxn modelId="{3B0A4D6A-375B-42FC-9A4A-1C6AE1805DFA}" srcId="{A20222FE-1ADB-4481-BF07-7453FDE9B9EA}" destId="{6596A150-579A-4B01-A647-BCFC41110CC0}" srcOrd="1" destOrd="0" parTransId="{5AF7286B-DDB7-43DF-AAA6-8A944256E484}" sibTransId="{A1E387C8-ADE2-4F5A-AA02-2D9ABE66FD5E}"/>
    <dgm:cxn modelId="{4B29185B-B735-402F-B462-C0AB1F1135EA}" srcId="{6793C951-64DA-4330-BFB0-E13BC5A04BC9}" destId="{A20222FE-1ADB-4481-BF07-7453FDE9B9EA}" srcOrd="0" destOrd="0" parTransId="{37E1D636-C9A8-4280-B05A-ECB34A19CA95}" sibTransId="{0C037497-0435-4C51-BE61-6208ADA97AE3}"/>
    <dgm:cxn modelId="{6FE8CB13-D4CC-4B69-9040-F361B73507EC}" type="presOf" srcId="{FB4B6103-4601-460F-B3C3-2790E625A843}" destId="{71500D7A-6FB5-4F2B-824F-AC602B675D36}" srcOrd="0" destOrd="0" presId="urn:microsoft.com/office/officeart/2005/8/layout/hierarchy1"/>
    <dgm:cxn modelId="{7CD6E578-7532-4A73-8F67-2873A3FBFDDE}" type="presParOf" srcId="{AEF456D2-55E0-4867-8A13-6490F20D00B2}" destId="{7D3D7031-C178-431E-9067-B2A39D9C4521}" srcOrd="0" destOrd="0" presId="urn:microsoft.com/office/officeart/2005/8/layout/hierarchy1"/>
    <dgm:cxn modelId="{D16D14F6-B208-490F-B0A4-A061FFEDB6FC}" type="presParOf" srcId="{7D3D7031-C178-431E-9067-B2A39D9C4521}" destId="{79C88696-8B9B-4180-BB8D-2F2E8D79035F}" srcOrd="0" destOrd="0" presId="urn:microsoft.com/office/officeart/2005/8/layout/hierarchy1"/>
    <dgm:cxn modelId="{D1383520-BA65-4E3B-B241-5AAACB288B63}" type="presParOf" srcId="{79C88696-8B9B-4180-BB8D-2F2E8D79035F}" destId="{B4F9359A-6AA9-41A6-9D50-2A32716D7F7A}" srcOrd="0" destOrd="0" presId="urn:microsoft.com/office/officeart/2005/8/layout/hierarchy1"/>
    <dgm:cxn modelId="{C5AB476F-9207-44D4-827F-C9A4AFF71D6B}" type="presParOf" srcId="{79C88696-8B9B-4180-BB8D-2F2E8D79035F}" destId="{E12CD9B8-3381-47E6-B1C7-61C119ED80D5}" srcOrd="1" destOrd="0" presId="urn:microsoft.com/office/officeart/2005/8/layout/hierarchy1"/>
    <dgm:cxn modelId="{2C716C04-EE93-412F-A660-73CBD124F36A}" type="presParOf" srcId="{7D3D7031-C178-431E-9067-B2A39D9C4521}" destId="{C125680E-3F25-43E5-9E9E-15E85CDC773A}" srcOrd="1" destOrd="0" presId="urn:microsoft.com/office/officeart/2005/8/layout/hierarchy1"/>
    <dgm:cxn modelId="{7A219197-64A6-4B80-96F4-914DE0F00176}" type="presParOf" srcId="{C125680E-3F25-43E5-9E9E-15E85CDC773A}" destId="{71500D7A-6FB5-4F2B-824F-AC602B675D36}" srcOrd="0" destOrd="0" presId="urn:microsoft.com/office/officeart/2005/8/layout/hierarchy1"/>
    <dgm:cxn modelId="{D0ACDE02-C19A-49D0-ABB8-55B190E70C61}" type="presParOf" srcId="{C125680E-3F25-43E5-9E9E-15E85CDC773A}" destId="{DC7D5DE9-CA9A-4F5C-AC77-FC448AD3D217}" srcOrd="1" destOrd="0" presId="urn:microsoft.com/office/officeart/2005/8/layout/hierarchy1"/>
    <dgm:cxn modelId="{15DB6D40-B888-4FAB-A4C0-6172DD423CFC}" type="presParOf" srcId="{DC7D5DE9-CA9A-4F5C-AC77-FC448AD3D217}" destId="{028A3941-DE74-4FC2-A2E6-D7D7A9877D03}" srcOrd="0" destOrd="0" presId="urn:microsoft.com/office/officeart/2005/8/layout/hierarchy1"/>
    <dgm:cxn modelId="{5625E953-0644-4E0C-A308-4449AC6B711E}" type="presParOf" srcId="{028A3941-DE74-4FC2-A2E6-D7D7A9877D03}" destId="{989BE171-062D-4083-9B70-D138B84155E8}" srcOrd="0" destOrd="0" presId="urn:microsoft.com/office/officeart/2005/8/layout/hierarchy1"/>
    <dgm:cxn modelId="{387E167C-1CDF-4E33-8607-CE823671785B}" type="presParOf" srcId="{028A3941-DE74-4FC2-A2E6-D7D7A9877D03}" destId="{FF997B01-68E0-4B98-894C-AE1BDBC5A50D}" srcOrd="1" destOrd="0" presId="urn:microsoft.com/office/officeart/2005/8/layout/hierarchy1"/>
    <dgm:cxn modelId="{B8C61E3F-F035-477A-882B-42BC453982E4}" type="presParOf" srcId="{DC7D5DE9-CA9A-4F5C-AC77-FC448AD3D217}" destId="{CC6CA5D9-6B48-42B4-BFCC-2433E3F67C1A}" srcOrd="1" destOrd="0" presId="urn:microsoft.com/office/officeart/2005/8/layout/hierarchy1"/>
    <dgm:cxn modelId="{C6263DC3-54BE-4091-AB70-CDA56C93051C}" type="presParOf" srcId="{C125680E-3F25-43E5-9E9E-15E85CDC773A}" destId="{2FA5A15A-1FBB-4A9D-B2DB-9E21563BDFAE}" srcOrd="2" destOrd="0" presId="urn:microsoft.com/office/officeart/2005/8/layout/hierarchy1"/>
    <dgm:cxn modelId="{211971FB-C0E4-408D-8F26-CFD8EDC28E0E}" type="presParOf" srcId="{C125680E-3F25-43E5-9E9E-15E85CDC773A}" destId="{8C0147CC-799E-4A95-93A9-8451B8889525}" srcOrd="3" destOrd="0" presId="urn:microsoft.com/office/officeart/2005/8/layout/hierarchy1"/>
    <dgm:cxn modelId="{7B1B5756-318F-47B8-A863-37FB639EE5DC}" type="presParOf" srcId="{8C0147CC-799E-4A95-93A9-8451B8889525}" destId="{D647C998-CF51-4A8B-A648-2DF6EFFFC4CC}" srcOrd="0" destOrd="0" presId="urn:microsoft.com/office/officeart/2005/8/layout/hierarchy1"/>
    <dgm:cxn modelId="{694EB315-61C3-48EA-BBD9-A72678E99DDD}" type="presParOf" srcId="{D647C998-CF51-4A8B-A648-2DF6EFFFC4CC}" destId="{7D7BF681-E7DC-4195-9C10-0BA8D2254525}" srcOrd="0" destOrd="0" presId="urn:microsoft.com/office/officeart/2005/8/layout/hierarchy1"/>
    <dgm:cxn modelId="{544CDE5A-DE41-453B-9FE9-CE341A8FB2E8}" type="presParOf" srcId="{D647C998-CF51-4A8B-A648-2DF6EFFFC4CC}" destId="{517E81B3-579D-43D9-B63A-A5E344A9533F}" srcOrd="1" destOrd="0" presId="urn:microsoft.com/office/officeart/2005/8/layout/hierarchy1"/>
    <dgm:cxn modelId="{B6DEB642-E5A9-4CF2-8AB9-864928646137}" type="presParOf" srcId="{8C0147CC-799E-4A95-93A9-8451B8889525}" destId="{456CBE58-4C63-4907-88F2-878FF6E279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A15A-1FBB-4A9D-B2DB-9E21563BDFAE}">
      <dsp:nvSpPr>
        <dsp:cNvPr id="0" name=""/>
        <dsp:cNvSpPr/>
      </dsp:nvSpPr>
      <dsp:spPr>
        <a:xfrm>
          <a:off x="4095606" y="979567"/>
          <a:ext cx="2086288" cy="42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60"/>
              </a:lnTo>
              <a:lnTo>
                <a:pt x="2086288" y="288460"/>
              </a:lnTo>
              <a:lnTo>
                <a:pt x="2086288" y="423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00D7A-6FB5-4F2B-824F-AC602B675D36}">
      <dsp:nvSpPr>
        <dsp:cNvPr id="0" name=""/>
        <dsp:cNvSpPr/>
      </dsp:nvSpPr>
      <dsp:spPr>
        <a:xfrm>
          <a:off x="1928460" y="979567"/>
          <a:ext cx="2167145" cy="423290"/>
        </a:xfrm>
        <a:custGeom>
          <a:avLst/>
          <a:gdLst/>
          <a:ahLst/>
          <a:cxnLst/>
          <a:rect l="0" t="0" r="0" b="0"/>
          <a:pathLst>
            <a:path>
              <a:moveTo>
                <a:pt x="2167145" y="0"/>
              </a:moveTo>
              <a:lnTo>
                <a:pt x="2167145" y="288460"/>
              </a:lnTo>
              <a:lnTo>
                <a:pt x="0" y="288460"/>
              </a:lnTo>
              <a:lnTo>
                <a:pt x="0" y="423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9359A-6AA9-41A6-9D50-2A32716D7F7A}">
      <dsp:nvSpPr>
        <dsp:cNvPr id="0" name=""/>
        <dsp:cNvSpPr/>
      </dsp:nvSpPr>
      <dsp:spPr>
        <a:xfrm>
          <a:off x="1626225" y="55362"/>
          <a:ext cx="4938761" cy="9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CD9B8-3381-47E6-B1C7-61C119ED80D5}">
      <dsp:nvSpPr>
        <dsp:cNvPr id="0" name=""/>
        <dsp:cNvSpPr/>
      </dsp:nvSpPr>
      <dsp:spPr>
        <a:xfrm>
          <a:off x="1787941" y="208992"/>
          <a:ext cx="4938761" cy="924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small" baseline="0" dirty="0" smtClean="0"/>
            <a:t>ВЕРХНИЙ УРОВЕНЬ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ЦЕНТРАЛЬНЫЙ БАНК</a:t>
          </a:r>
          <a:endParaRPr lang="ru-RU" sz="3200" kern="1200" dirty="0"/>
        </a:p>
      </dsp:txBody>
      <dsp:txXfrm>
        <a:off x="1815010" y="236061"/>
        <a:ext cx="4884623" cy="870066"/>
      </dsp:txXfrm>
    </dsp:sp>
    <dsp:sp modelId="{989BE171-062D-4083-9B70-D138B84155E8}">
      <dsp:nvSpPr>
        <dsp:cNvPr id="0" name=""/>
        <dsp:cNvSpPr/>
      </dsp:nvSpPr>
      <dsp:spPr>
        <a:xfrm>
          <a:off x="3888" y="1402858"/>
          <a:ext cx="3849145" cy="9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97B01-68E0-4B98-894C-AE1BDBC5A50D}">
      <dsp:nvSpPr>
        <dsp:cNvPr id="0" name=""/>
        <dsp:cNvSpPr/>
      </dsp:nvSpPr>
      <dsp:spPr>
        <a:xfrm>
          <a:off x="165603" y="1556488"/>
          <a:ext cx="3849145" cy="924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КОММЕРЧЕСКИЕ БАНКИ</a:t>
          </a:r>
          <a:endParaRPr lang="ru-RU" sz="2400" kern="1200" dirty="0"/>
        </a:p>
      </dsp:txBody>
      <dsp:txXfrm>
        <a:off x="192672" y="1583557"/>
        <a:ext cx="3795007" cy="870066"/>
      </dsp:txXfrm>
    </dsp:sp>
    <dsp:sp modelId="{7D7BF681-E7DC-4195-9C10-0BA8D2254525}">
      <dsp:nvSpPr>
        <dsp:cNvPr id="0" name=""/>
        <dsp:cNvSpPr/>
      </dsp:nvSpPr>
      <dsp:spPr>
        <a:xfrm>
          <a:off x="4176464" y="1402858"/>
          <a:ext cx="4010859" cy="9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E81B3-579D-43D9-B63A-A5E344A9533F}">
      <dsp:nvSpPr>
        <dsp:cNvPr id="0" name=""/>
        <dsp:cNvSpPr/>
      </dsp:nvSpPr>
      <dsp:spPr>
        <a:xfrm>
          <a:off x="4338180" y="1556488"/>
          <a:ext cx="4010859" cy="924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ДРУГИЕ ФИНАНСОВО-КРЕДИТНЫЕ УЧРЕЖДЕНИЯ</a:t>
          </a:r>
          <a:endParaRPr lang="ru-RU" sz="2400" kern="1200" dirty="0"/>
        </a:p>
      </dsp:txBody>
      <dsp:txXfrm>
        <a:off x="4365249" y="1583557"/>
        <a:ext cx="3956721" cy="87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6106D69-4FFF-4FA5-8569-E8B532E6C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C5113-6B87-42BB-A7BA-58918B67117B}" type="slidenum">
              <a:rPr lang="en-US"/>
              <a:pPr/>
              <a:t>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0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8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7DC2058-AE26-431F-B99E-EA21DF327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075" grpId="0" build="p">
        <p:tmplLst>
          <p:tmpl lvl="1">
            <p:tnLst>
              <p:par>
                <p:cTn presetID="18" presetClass="entr" presetSubtype="12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8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ADCB6-C0BB-407A-A710-FA291C250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47507-C7EE-4653-AF19-70DD2F653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6C105CAB-4D84-45D5-A524-D70317A34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D7F647C-677E-4798-B362-89F11584C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C151A655-5047-4812-994D-47F10049E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0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8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5D434342-58DB-4D77-96AF-225F0484C0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smtClean="0">
                <a:solidFill>
                  <a:srgbClr val="000000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11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075" grpId="0" build="p">
        <p:tmplLst>
          <p:tmpl lvl="1">
            <p:tnLst>
              <p:par>
                <p:cTn presetID="18" presetClass="entr" presetSubtype="12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8" grpId="0" animBg="1"/>
      <p:bldP spid="307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2B59-CBBD-48FA-91D8-7D71C3AA9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83E0-35DC-4233-A806-2F3431498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F4C6-5F68-454D-88F0-533D4C30E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995CF-D474-45AF-9CA1-797EEE9BBB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5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A104-C270-477A-BBEE-2D704C47B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4DA8-83D9-40F6-ACA0-BBAA4E434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E2086-7259-4A5C-91C5-7814C39669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AB397-4FC9-4A66-84F3-FEA4A0345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3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1E00-D5D3-4AC1-B77D-7A428B3E8C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6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F108-7AAC-4A45-AE6C-CEB7EB5903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5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839E-2DFD-4DF0-B866-3C5F42EE60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1D96272-A519-4D0C-A516-F8AAE8F739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5BE9084-78C0-467F-9AB9-10A027371E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20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B880CEE4-9CC6-4063-9A97-D6B2EC72E6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CC05A-9E18-4F10-931D-F3BD76722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442A9-46AF-4024-BE51-44AF709A2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AEF38-D223-4250-A16C-865E299C4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9823B-4B1C-4BB9-9285-76387F21B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CECC-DDCF-4FBD-8EF6-9AB473EDF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D9B2-AA8E-481E-98A0-56E763551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DC193-83A2-4123-AE03-1D4C7F268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8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402AEF9B-1A07-4F81-BC01-FE99B5EC03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631EBCFF-97E2-49F8-8FFF-62F37C91D1C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82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03463"/>
            <a:ext cx="4495800" cy="1582737"/>
          </a:xfrm>
        </p:spPr>
        <p:txBody>
          <a:bodyPr/>
          <a:lstStyle/>
          <a:p>
            <a:r>
              <a:rPr lang="ru-RU" dirty="0" smtClean="0"/>
              <a:t>Финансы в экономике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Коммерческие банки</a:t>
            </a:r>
            <a:endParaRPr lang="en-US" dirty="0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gray">
          <a:xfrm>
            <a:off x="1146175" y="4724400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gray">
          <a:xfrm>
            <a:off x="1146175" y="3192463"/>
            <a:ext cx="6854825" cy="1071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gray">
          <a:xfrm>
            <a:off x="1146175" y="1670050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1907704" y="2971800"/>
            <a:ext cx="5328592" cy="463550"/>
            <a:chOff x="720" y="1392"/>
            <a:chExt cx="4058" cy="480"/>
          </a:xfrm>
        </p:grpSpPr>
        <p:sp>
          <p:nvSpPr>
            <p:cNvPr id="123911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1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3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4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803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915" name="Group 11"/>
          <p:cNvGrpSpPr>
            <a:grpSpLocks/>
          </p:cNvGrpSpPr>
          <p:nvPr/>
        </p:nvGrpSpPr>
        <p:grpSpPr bwMode="auto">
          <a:xfrm>
            <a:off x="2195513" y="4489450"/>
            <a:ext cx="4686300" cy="463550"/>
            <a:chOff x="720" y="1392"/>
            <a:chExt cx="4058" cy="480"/>
          </a:xfrm>
        </p:grpSpPr>
        <p:sp>
          <p:nvSpPr>
            <p:cNvPr id="123916" name="AutoShape 1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1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8" name="AutoShape 1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9" name="AutoShape 1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920" name="Group 16"/>
          <p:cNvGrpSpPr>
            <a:grpSpLocks/>
          </p:cNvGrpSpPr>
          <p:nvPr/>
        </p:nvGrpSpPr>
        <p:grpSpPr bwMode="auto">
          <a:xfrm>
            <a:off x="2225675" y="1447800"/>
            <a:ext cx="4686300" cy="463550"/>
            <a:chOff x="720" y="1392"/>
            <a:chExt cx="4058" cy="480"/>
          </a:xfrm>
        </p:grpSpPr>
        <p:sp>
          <p:nvSpPr>
            <p:cNvPr id="123921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922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23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4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3925" name="Rectangle 21"/>
          <p:cNvSpPr>
            <a:spLocks noChangeArrowheads="1"/>
          </p:cNvSpPr>
          <p:nvPr/>
        </p:nvSpPr>
        <p:spPr bwMode="gray">
          <a:xfrm>
            <a:off x="3743913" y="1378736"/>
            <a:ext cx="1645067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являются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gray">
          <a:xfrm>
            <a:off x="2012988" y="2891850"/>
            <a:ext cx="5106911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2800" dirty="0">
                <a:solidFill>
                  <a:srgbClr val="FFFFFF"/>
                </a:solidFill>
                <a:latin typeface="Calibri" pitchFamily="34" charset="0"/>
              </a:rPr>
              <a:t>н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епосредственно обслуживают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gray">
          <a:xfrm>
            <a:off x="3500765" y="4429780"/>
            <a:ext cx="2171044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играют роль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black">
          <a:xfrm>
            <a:off x="1452563" y="1944687"/>
            <a:ext cx="6500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д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еловым предприятием, организующим свой бизнес.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black">
          <a:xfrm>
            <a:off x="1452563" y="5014913"/>
            <a:ext cx="6500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ф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инансовых посредников перераспределяя временно свободные денежные средства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black">
          <a:xfrm>
            <a:off x="1447800" y="5867400"/>
            <a:ext cx="6165850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«рабочие лошадки» финансовой системы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black">
          <a:xfrm>
            <a:off x="1452563" y="3482975"/>
            <a:ext cx="6500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редприятия, организации, население, продавая клиентам услуги получая прибыль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5" grpId="0"/>
      <p:bldP spid="123926" grpId="0"/>
      <p:bldP spid="123927" grpId="0"/>
      <p:bldP spid="123928" grpId="0"/>
      <p:bldP spid="123930" grpId="0"/>
      <p:bldP spid="1239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2154238" y="1600200"/>
            <a:ext cx="2586037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gray">
          <a:xfrm>
            <a:off x="4267200" y="1665288"/>
            <a:ext cx="2614613" cy="3594100"/>
          </a:xfrm>
          <a:prstGeom prst="downArrow">
            <a:avLst>
              <a:gd name="adj1" fmla="val 65009"/>
              <a:gd name="adj2" fmla="val 5793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980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gray">
          <a:xfrm>
            <a:off x="5472708" y="2085522"/>
            <a:ext cx="2820615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риём вкладов</a:t>
            </a:r>
            <a:endParaRPr lang="en-US" sz="2400" b="0" dirty="0">
              <a:latin typeface="Verdana" pitchFamily="34" charset="0"/>
            </a:endParaRP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gray">
          <a:xfrm>
            <a:off x="5471505" y="2940050"/>
            <a:ext cx="2820615" cy="848990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олучение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кредитов</a:t>
            </a:r>
            <a:endParaRPr lang="en-US" sz="2400" b="0" dirty="0">
              <a:latin typeface="Verdana" pitchFamily="34" charset="0"/>
            </a:endParaRP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gray">
          <a:xfrm>
            <a:off x="5471504" y="4083050"/>
            <a:ext cx="2820615" cy="1176338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ыпуск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собс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-</a:t>
            </a:r>
          </a:p>
          <a:p>
            <a:pPr algn="ctr">
              <a:spcBef>
                <a:spcPts val="0"/>
              </a:spcBef>
            </a:pP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твен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н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ых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цен-</a:t>
            </a:r>
          </a:p>
          <a:p>
            <a:pPr algn="ctr">
              <a:spcBef>
                <a:spcPts val="0"/>
              </a:spcBef>
            </a:pP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ных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 бумаг</a:t>
            </a:r>
            <a:endParaRPr lang="en-US" sz="2400" b="0" dirty="0">
              <a:latin typeface="Verdana" pitchFamily="34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gray">
          <a:xfrm>
            <a:off x="653666" y="2276872"/>
            <a:ext cx="3001144" cy="2663886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редоставление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разных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по срокам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 и размерам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 кредитов</a:t>
            </a:r>
            <a:endParaRPr lang="en-US" sz="2400" b="0" dirty="0">
              <a:latin typeface="Verdana" pitchFamily="34" charset="0"/>
            </a:endParaRPr>
          </a:p>
        </p:txBody>
      </p:sp>
      <p:sp>
        <p:nvSpPr>
          <p:cNvPr id="121866" name="AutoShape 13"/>
          <p:cNvSpPr>
            <a:spLocks noChangeArrowheads="1"/>
          </p:cNvSpPr>
          <p:nvPr/>
        </p:nvSpPr>
        <p:spPr bwMode="auto">
          <a:xfrm>
            <a:off x="395536" y="1276707"/>
            <a:ext cx="8352928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FFFFFF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  <a:cs typeface="Arial" charset="0"/>
              </a:rPr>
              <a:t>а</a:t>
            </a:r>
            <a:r>
              <a:rPr lang="ru-RU" sz="3200" dirty="0" smtClean="0">
                <a:latin typeface="Calibri" pitchFamily="34" charset="0"/>
                <a:cs typeface="Arial" charset="0"/>
              </a:rPr>
              <a:t>ктивные операции	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пассивные</a:t>
            </a:r>
            <a:r>
              <a:rPr lang="ru-RU" sz="3200" dirty="0" smtClean="0">
                <a:latin typeface="Calibri" pitchFamily="34" charset="0"/>
                <a:cs typeface="Arial" charset="0"/>
              </a:rPr>
              <a:t> операции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банка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animBg="1"/>
      <p:bldP spid="121862" grpId="0" animBg="1"/>
      <p:bldP spid="121863" grpId="0" animBg="1"/>
      <p:bldP spid="121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финансовые институты</a:t>
            </a:r>
            <a:endParaRPr lang="en-US" dirty="0"/>
          </a:p>
        </p:txBody>
      </p:sp>
      <p:sp>
        <p:nvSpPr>
          <p:cNvPr id="110595" name="Freeform 3"/>
          <p:cNvSpPr>
            <a:spLocks/>
          </p:cNvSpPr>
          <p:nvPr/>
        </p:nvSpPr>
        <p:spPr bwMode="gray">
          <a:xfrm>
            <a:off x="2538413" y="2798763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596" name="Freeform 4"/>
          <p:cNvSpPr>
            <a:spLocks/>
          </p:cNvSpPr>
          <p:nvPr/>
        </p:nvSpPr>
        <p:spPr bwMode="gray">
          <a:xfrm>
            <a:off x="4457700" y="2733675"/>
            <a:ext cx="366713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597" name="Freeform 5"/>
          <p:cNvSpPr>
            <a:spLocks/>
          </p:cNvSpPr>
          <p:nvPr/>
        </p:nvSpPr>
        <p:spPr bwMode="gray">
          <a:xfrm flipH="1">
            <a:off x="4857750" y="2798763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2176463" y="1600200"/>
            <a:ext cx="1362075" cy="1322388"/>
            <a:chOff x="4320" y="1152"/>
            <a:chExt cx="414" cy="402"/>
          </a:xfrm>
        </p:grpSpPr>
        <p:sp>
          <p:nvSpPr>
            <p:cNvPr id="1105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01" name="Rectangle 9"/>
          <p:cNvSpPr>
            <a:spLocks noChangeArrowheads="1"/>
          </p:cNvSpPr>
          <p:nvPr/>
        </p:nvSpPr>
        <p:spPr bwMode="gray">
          <a:xfrm>
            <a:off x="2244450" y="1751383"/>
            <a:ext cx="1299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Инвести</a:t>
            </a:r>
            <a:r>
              <a:rPr lang="ru-RU" dirty="0" smtClean="0">
                <a:solidFill>
                  <a:srgbClr val="FFFFFF"/>
                </a:solidFill>
                <a:cs typeface="Arial" charset="0"/>
              </a:rPr>
              <a:t>-</a:t>
            </a:r>
          </a:p>
          <a:p>
            <a:pPr algn="ctr"/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ционные</a:t>
            </a:r>
            <a:r>
              <a:rPr lang="ru-RU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компании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0602" name="Group 10"/>
          <p:cNvGrpSpPr>
            <a:grpSpLocks/>
          </p:cNvGrpSpPr>
          <p:nvPr/>
        </p:nvGrpSpPr>
        <p:grpSpPr bwMode="auto">
          <a:xfrm>
            <a:off x="3956050" y="1600200"/>
            <a:ext cx="1362075" cy="1322388"/>
            <a:chOff x="4320" y="1152"/>
            <a:chExt cx="414" cy="402"/>
          </a:xfrm>
        </p:grpSpPr>
        <p:sp>
          <p:nvSpPr>
            <p:cNvPr id="1106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5743575" y="1609725"/>
            <a:ext cx="1362075" cy="1322388"/>
            <a:chOff x="4320" y="1152"/>
            <a:chExt cx="414" cy="402"/>
          </a:xfrm>
        </p:grpSpPr>
        <p:sp>
          <p:nvSpPr>
            <p:cNvPr id="1106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08" name="Rectangle 16"/>
          <p:cNvSpPr>
            <a:spLocks noChangeArrowheads="1"/>
          </p:cNvSpPr>
          <p:nvPr/>
        </p:nvSpPr>
        <p:spPr bwMode="gray">
          <a:xfrm>
            <a:off x="3924204" y="1836015"/>
            <a:ext cx="15302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Страховые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компании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gray">
          <a:xfrm>
            <a:off x="5706092" y="1990725"/>
            <a:ext cx="1481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Фондовые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биржи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ltGray">
          <a:xfrm>
            <a:off x="2514600" y="4343400"/>
            <a:ext cx="6089848" cy="1893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2971800" y="4525963"/>
            <a:ext cx="54105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Накапливают свободные </a:t>
            </a:r>
            <a:r>
              <a:rPr lang="ru-RU" sz="2400" dirty="0" err="1" smtClean="0">
                <a:solidFill>
                  <a:srgbClr val="000000"/>
                </a:solidFill>
                <a:cs typeface="Arial" charset="0"/>
              </a:rPr>
              <a:t>денеж-ные</a:t>
            </a: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 средства и предоставляют их тем, кто нуждается в дополни-тельных капиталовложениях.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0615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24174"/>
            <a:ext cx="25908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7524328" y="1609725"/>
            <a:ext cx="1362075" cy="1322388"/>
            <a:chOff x="4320" y="1152"/>
            <a:chExt cx="414" cy="402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Freeform 5"/>
          <p:cNvSpPr>
            <a:spLocks/>
          </p:cNvSpPr>
          <p:nvPr/>
        </p:nvSpPr>
        <p:spPr bwMode="gray">
          <a:xfrm flipH="1">
            <a:off x="5121275" y="2967038"/>
            <a:ext cx="3261050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467544" y="1609725"/>
            <a:ext cx="1362075" cy="1322388"/>
            <a:chOff x="4320" y="1152"/>
            <a:chExt cx="414" cy="402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Freeform 3"/>
          <p:cNvSpPr>
            <a:spLocks/>
          </p:cNvSpPr>
          <p:nvPr/>
        </p:nvSpPr>
        <p:spPr bwMode="gray">
          <a:xfrm>
            <a:off x="813255" y="2967265"/>
            <a:ext cx="3470713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gray">
          <a:xfrm>
            <a:off x="553085" y="1799729"/>
            <a:ext cx="12765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Пенсионный фонд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7580742" y="1685728"/>
            <a:ext cx="12492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Межгосу</a:t>
            </a:r>
            <a:endParaRPr lang="ru-RU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ru-RU" dirty="0">
                <a:solidFill>
                  <a:srgbClr val="FFFFFF"/>
                </a:solidFill>
                <a:cs typeface="Arial" charset="0"/>
              </a:rPr>
              <a:t>д</a:t>
            </a: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арствен</a:t>
            </a:r>
          </a:p>
          <a:p>
            <a:pPr algn="ctr"/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ные</a:t>
            </a:r>
            <a:r>
              <a:rPr lang="ru-RU" dirty="0" smtClean="0">
                <a:solidFill>
                  <a:srgbClr val="FFFFFF"/>
                </a:solidFill>
                <a:cs typeface="Arial" charset="0"/>
              </a:rPr>
              <a:t> ин-</a:t>
            </a:r>
          </a:p>
          <a:p>
            <a:pPr algn="ctr"/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ституты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Выноска-облако 1"/>
          <p:cNvSpPr/>
          <p:nvPr/>
        </p:nvSpPr>
        <p:spPr bwMode="auto">
          <a:xfrm>
            <a:off x="1644186" y="3151063"/>
            <a:ext cx="6954178" cy="3608337"/>
          </a:xfrm>
          <a:prstGeom prst="cloudCallout">
            <a:avLst>
              <a:gd name="adj1" fmla="val -55208"/>
              <a:gd name="adj2" fmla="val -59409"/>
            </a:avLst>
          </a:prstGeom>
          <a:solidFill>
            <a:srgbClr val="00660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Создаётся частными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госу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-дарственными кампаниями, предприятиями для выплаты пенсий и пособий лицам, вносящим пенсионные взносы в этот фонд.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Выноска-облако 32"/>
          <p:cNvSpPr/>
          <p:nvPr/>
        </p:nvSpPr>
        <p:spPr bwMode="auto">
          <a:xfrm>
            <a:off x="2176462" y="3212976"/>
            <a:ext cx="5905755" cy="3484512"/>
          </a:xfrm>
          <a:prstGeom prst="cloudCallout">
            <a:avLst>
              <a:gd name="adj1" fmla="val -35037"/>
              <a:gd name="adj2" fmla="val -59409"/>
            </a:avLst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инансово-кредитный институт, собирающий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денежные средства частных инвесторов через продажу им ценных бумаг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Выноска-облако 33"/>
          <p:cNvSpPr/>
          <p:nvPr/>
        </p:nvSpPr>
        <p:spPr bwMode="auto">
          <a:xfrm>
            <a:off x="695780" y="3212976"/>
            <a:ext cx="6571409" cy="3484512"/>
          </a:xfrm>
          <a:prstGeom prst="cloudCallout">
            <a:avLst>
              <a:gd name="adj1" fmla="val 7839"/>
              <a:gd name="adj2" fmla="val -61908"/>
            </a:avLst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Организации, оказывающие страховые услуги. Используют средства специальных страховых фондов (отчисления предприятий, граждан).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Выноска-облако 34"/>
          <p:cNvSpPr/>
          <p:nvPr/>
        </p:nvSpPr>
        <p:spPr bwMode="auto">
          <a:xfrm>
            <a:off x="358775" y="2967265"/>
            <a:ext cx="8527628" cy="3730223"/>
          </a:xfrm>
          <a:prstGeom prst="cloudCallout">
            <a:avLst>
              <a:gd name="adj1" fmla="val 20406"/>
              <a:gd name="adj2" fmla="val -52766"/>
            </a:avLst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Специализируются на покупке и продаже ценных бумаг. Здесь раз-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мещаются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акции и облигации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ком-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мерческих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банков. Они «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перели-вают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 денежные средства в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высо-кодоходные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отрасли экономики, поддерживая их развитие.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Выноска-облако 35"/>
          <p:cNvSpPr/>
          <p:nvPr/>
        </p:nvSpPr>
        <p:spPr bwMode="auto">
          <a:xfrm>
            <a:off x="358775" y="2482346"/>
            <a:ext cx="8527628" cy="4215142"/>
          </a:xfrm>
          <a:prstGeom prst="cloudCallout">
            <a:avLst>
              <a:gd name="adj1" fmla="val 47700"/>
              <a:gd name="adj2" fmla="val -51562"/>
            </a:avLst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Это Мировой банк, Международный валютный фонд (МВФ), Европейский банк реконструкции и развития, Меж-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дународный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банк экономического со-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трудничества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Занимаются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финансир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и кредитов. разных стран,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содейству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-ют мировой торговле, оказывают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по-мощь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 стабилизации финансовой системы развивающихся стран и т.п.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  <p:bldP spid="110608" grpId="0"/>
      <p:bldP spid="110609" grpId="0"/>
      <p:bldP spid="110612" grpId="0"/>
      <p:bldP spid="30" grpId="0"/>
      <p:bldP spid="31" grpId="0"/>
      <p:bldP spid="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Инфляция </a:t>
            </a:r>
            <a:endParaRPr lang="en-US" dirty="0"/>
          </a:p>
        </p:txBody>
      </p:sp>
      <p:sp>
        <p:nvSpPr>
          <p:cNvPr id="132296" name="Freeform 200"/>
          <p:cNvSpPr>
            <a:spLocks/>
          </p:cNvSpPr>
          <p:nvPr/>
        </p:nvSpPr>
        <p:spPr bwMode="gray">
          <a:xfrm rot="-424169">
            <a:off x="822325" y="3332163"/>
            <a:ext cx="1812925" cy="2336800"/>
          </a:xfrm>
          <a:custGeom>
            <a:avLst/>
            <a:gdLst>
              <a:gd name="T0" fmla="*/ 756 w 2220"/>
              <a:gd name="T1" fmla="*/ 0 h 2878"/>
              <a:gd name="T2" fmla="*/ 568 w 2220"/>
              <a:gd name="T3" fmla="*/ 112 h 2878"/>
              <a:gd name="T4" fmla="*/ 464 w 2220"/>
              <a:gd name="T5" fmla="*/ 212 h 2878"/>
              <a:gd name="T6" fmla="*/ 300 w 2220"/>
              <a:gd name="T7" fmla="*/ 164 h 2878"/>
              <a:gd name="T8" fmla="*/ 180 w 2220"/>
              <a:gd name="T9" fmla="*/ 156 h 2878"/>
              <a:gd name="T10" fmla="*/ 16 w 2220"/>
              <a:gd name="T11" fmla="*/ 184 h 2878"/>
              <a:gd name="T12" fmla="*/ 68 w 2220"/>
              <a:gd name="T13" fmla="*/ 368 h 2878"/>
              <a:gd name="T14" fmla="*/ 224 w 2220"/>
              <a:gd name="T15" fmla="*/ 460 h 2878"/>
              <a:gd name="T16" fmla="*/ 272 w 2220"/>
              <a:gd name="T17" fmla="*/ 664 h 2878"/>
              <a:gd name="T18" fmla="*/ 248 w 2220"/>
              <a:gd name="T19" fmla="*/ 900 h 2878"/>
              <a:gd name="T20" fmla="*/ 180 w 2220"/>
              <a:gd name="T21" fmla="*/ 1072 h 2878"/>
              <a:gd name="T22" fmla="*/ 144 w 2220"/>
              <a:gd name="T23" fmla="*/ 1240 h 2878"/>
              <a:gd name="T24" fmla="*/ 236 w 2220"/>
              <a:gd name="T25" fmla="*/ 1476 h 2878"/>
              <a:gd name="T26" fmla="*/ 328 w 2220"/>
              <a:gd name="T27" fmla="*/ 1556 h 2878"/>
              <a:gd name="T28" fmla="*/ 436 w 2220"/>
              <a:gd name="T29" fmla="*/ 1772 h 2878"/>
              <a:gd name="T30" fmla="*/ 452 w 2220"/>
              <a:gd name="T31" fmla="*/ 1964 h 2878"/>
              <a:gd name="T32" fmla="*/ 384 w 2220"/>
              <a:gd name="T33" fmla="*/ 2196 h 2878"/>
              <a:gd name="T34" fmla="*/ 140 w 2220"/>
              <a:gd name="T35" fmla="*/ 2420 h 2878"/>
              <a:gd name="T36" fmla="*/ 64 w 2220"/>
              <a:gd name="T37" fmla="*/ 2572 h 2878"/>
              <a:gd name="T38" fmla="*/ 188 w 2220"/>
              <a:gd name="T39" fmla="*/ 2848 h 2878"/>
              <a:gd name="T40" fmla="*/ 360 w 2220"/>
              <a:gd name="T41" fmla="*/ 2556 h 2878"/>
              <a:gd name="T42" fmla="*/ 680 w 2220"/>
              <a:gd name="T43" fmla="*/ 2340 h 2878"/>
              <a:gd name="T44" fmla="*/ 744 w 2220"/>
              <a:gd name="T45" fmla="*/ 2076 h 2878"/>
              <a:gd name="T46" fmla="*/ 736 w 2220"/>
              <a:gd name="T47" fmla="*/ 1644 h 2878"/>
              <a:gd name="T48" fmla="*/ 756 w 2220"/>
              <a:gd name="T49" fmla="*/ 1412 h 2878"/>
              <a:gd name="T50" fmla="*/ 888 w 2220"/>
              <a:gd name="T51" fmla="*/ 1304 h 2878"/>
              <a:gd name="T52" fmla="*/ 1060 w 2220"/>
              <a:gd name="T53" fmla="*/ 1292 h 2878"/>
              <a:gd name="T54" fmla="*/ 1260 w 2220"/>
              <a:gd name="T55" fmla="*/ 1328 h 2878"/>
              <a:gd name="T56" fmla="*/ 1400 w 2220"/>
              <a:gd name="T57" fmla="*/ 1380 h 2878"/>
              <a:gd name="T58" fmla="*/ 1672 w 2220"/>
              <a:gd name="T59" fmla="*/ 1484 h 2878"/>
              <a:gd name="T60" fmla="*/ 1856 w 2220"/>
              <a:gd name="T61" fmla="*/ 1432 h 2878"/>
              <a:gd name="T62" fmla="*/ 1896 w 2220"/>
              <a:gd name="T63" fmla="*/ 1148 h 2878"/>
              <a:gd name="T64" fmla="*/ 2032 w 2220"/>
              <a:gd name="T65" fmla="*/ 832 h 2878"/>
              <a:gd name="T66" fmla="*/ 2220 w 2220"/>
              <a:gd name="T67" fmla="*/ 140 h 2878"/>
              <a:gd name="T68" fmla="*/ 1788 w 2220"/>
              <a:gd name="T69" fmla="*/ 108 h 2878"/>
              <a:gd name="T70" fmla="*/ 1724 w 2220"/>
              <a:gd name="T71" fmla="*/ 320 h 2878"/>
              <a:gd name="T72" fmla="*/ 1723 w 2220"/>
              <a:gd name="T73" fmla="*/ 351 h 2878"/>
              <a:gd name="T74" fmla="*/ 1620 w 2220"/>
              <a:gd name="T75" fmla="*/ 548 h 2878"/>
              <a:gd name="T76" fmla="*/ 1700 w 2220"/>
              <a:gd name="T77" fmla="*/ 780 h 2878"/>
              <a:gd name="T78" fmla="*/ 1632 w 2220"/>
              <a:gd name="T79" fmla="*/ 904 h 2878"/>
              <a:gd name="T80" fmla="*/ 1424 w 2220"/>
              <a:gd name="T81" fmla="*/ 952 h 2878"/>
              <a:gd name="T82" fmla="*/ 1216 w 2220"/>
              <a:gd name="T83" fmla="*/ 992 h 2878"/>
              <a:gd name="T84" fmla="*/ 992 w 2220"/>
              <a:gd name="T85" fmla="*/ 956 h 2878"/>
              <a:gd name="T86" fmla="*/ 876 w 2220"/>
              <a:gd name="T87" fmla="*/ 884 h 2878"/>
              <a:gd name="T88" fmla="*/ 928 w 2220"/>
              <a:gd name="T89" fmla="*/ 728 h 2878"/>
              <a:gd name="T90" fmla="*/ 1204 w 2220"/>
              <a:gd name="T91" fmla="*/ 740 h 2878"/>
              <a:gd name="T92" fmla="*/ 1468 w 2220"/>
              <a:gd name="T93" fmla="*/ 592 h 2878"/>
              <a:gd name="T94" fmla="*/ 1592 w 2220"/>
              <a:gd name="T95" fmla="*/ 520 h 2878"/>
              <a:gd name="T96" fmla="*/ 1612 w 2220"/>
              <a:gd name="T97" fmla="*/ 492 h 2878"/>
              <a:gd name="T98" fmla="*/ 1648 w 2220"/>
              <a:gd name="T99" fmla="*/ 376 h 2878"/>
              <a:gd name="T100" fmla="*/ 1584 w 2220"/>
              <a:gd name="T101" fmla="*/ 344 h 2878"/>
              <a:gd name="T102" fmla="*/ 1496 w 2220"/>
              <a:gd name="T103" fmla="*/ 424 h 2878"/>
              <a:gd name="T104" fmla="*/ 1392 w 2220"/>
              <a:gd name="T105" fmla="*/ 492 h 2878"/>
              <a:gd name="T106" fmla="*/ 1300 w 2220"/>
              <a:gd name="T107" fmla="*/ 540 h 2878"/>
              <a:gd name="T108" fmla="*/ 1148 w 2220"/>
              <a:gd name="T109" fmla="*/ 564 h 2878"/>
              <a:gd name="T110" fmla="*/ 1028 w 2220"/>
              <a:gd name="T111" fmla="*/ 500 h 2878"/>
              <a:gd name="T112" fmla="*/ 936 w 2220"/>
              <a:gd name="T113" fmla="*/ 388 h 2878"/>
              <a:gd name="T114" fmla="*/ 824 w 2220"/>
              <a:gd name="T115" fmla="*/ 344 h 2878"/>
              <a:gd name="T116" fmla="*/ 860 w 2220"/>
              <a:gd name="T117" fmla="*/ 212 h 2878"/>
              <a:gd name="T118" fmla="*/ 876 w 2220"/>
              <a:gd name="T119" fmla="*/ 96 h 2878"/>
              <a:gd name="T120" fmla="*/ 832 w 2220"/>
              <a:gd name="T121" fmla="*/ 2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297" name="Line 201"/>
          <p:cNvSpPr>
            <a:spLocks noChangeShapeType="1"/>
          </p:cNvSpPr>
          <p:nvPr/>
        </p:nvSpPr>
        <p:spPr bwMode="auto">
          <a:xfrm flipV="1">
            <a:off x="2139950" y="2838450"/>
            <a:ext cx="4784725" cy="3025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2298" name="Group 202"/>
          <p:cNvGrpSpPr>
            <a:grpSpLocks/>
          </p:cNvGrpSpPr>
          <p:nvPr/>
        </p:nvGrpSpPr>
        <p:grpSpPr bwMode="auto">
          <a:xfrm>
            <a:off x="2112963" y="5741988"/>
            <a:ext cx="203200" cy="190500"/>
            <a:chOff x="1355" y="3452"/>
            <a:chExt cx="183" cy="172"/>
          </a:xfrm>
        </p:grpSpPr>
        <p:pic>
          <p:nvPicPr>
            <p:cNvPr id="132299" name="Picture 20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00" name="Oval 20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01" name="Group 20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02" name="Group 2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03" name="AutoShape 2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4" name="AutoShape 2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5" name="AutoShape 2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6" name="AutoShape 2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07" name="Group 2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08" name="AutoShape 2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9" name="AutoShape 2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0" name="AutoShape 2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1" name="AutoShape 2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12" name="Picture 216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313" name="Group 217"/>
          <p:cNvGrpSpPr>
            <a:grpSpLocks/>
          </p:cNvGrpSpPr>
          <p:nvPr/>
        </p:nvGrpSpPr>
        <p:grpSpPr bwMode="auto">
          <a:xfrm>
            <a:off x="3795713" y="4646613"/>
            <a:ext cx="203200" cy="190500"/>
            <a:chOff x="1355" y="3452"/>
            <a:chExt cx="183" cy="172"/>
          </a:xfrm>
        </p:grpSpPr>
        <p:pic>
          <p:nvPicPr>
            <p:cNvPr id="132314" name="Picture 218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15" name="Oval 21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16" name="Group 220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17" name="Group 22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18" name="AutoShape 2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9" name="AutoShape 2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0" name="AutoShape 2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1" name="AutoShape 2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22" name="Group 22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23" name="AutoShape 2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4" name="AutoShape 2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5" name="AutoShape 2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6" name="AutoShape 2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27" name="Picture 231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328" name="Group 232"/>
          <p:cNvGrpSpPr>
            <a:grpSpLocks/>
          </p:cNvGrpSpPr>
          <p:nvPr/>
        </p:nvGrpSpPr>
        <p:grpSpPr bwMode="auto">
          <a:xfrm>
            <a:off x="5403850" y="3648075"/>
            <a:ext cx="203200" cy="190500"/>
            <a:chOff x="1355" y="3452"/>
            <a:chExt cx="183" cy="172"/>
          </a:xfrm>
        </p:grpSpPr>
        <p:pic>
          <p:nvPicPr>
            <p:cNvPr id="132329" name="Picture 23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30" name="Oval 23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31" name="Group 23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32" name="Group 2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33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4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5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6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37" name="Group 2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38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9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0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1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42" name="Picture 246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343" name="Group 247"/>
          <p:cNvGrpSpPr>
            <a:grpSpLocks/>
          </p:cNvGrpSpPr>
          <p:nvPr/>
        </p:nvGrpSpPr>
        <p:grpSpPr bwMode="auto">
          <a:xfrm>
            <a:off x="6759575" y="2763838"/>
            <a:ext cx="203200" cy="190500"/>
            <a:chOff x="1355" y="3452"/>
            <a:chExt cx="183" cy="172"/>
          </a:xfrm>
        </p:grpSpPr>
        <p:pic>
          <p:nvPicPr>
            <p:cNvPr id="132344" name="Picture 248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45" name="Oval 24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46" name="Group 250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47" name="Group 25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48" name="AutoShape 25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9" name="AutoShape 25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0" name="AutoShape 25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1" name="AutoShape 25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52" name="Group 25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53" name="AutoShape 25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4" name="AutoShape 25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5" name="AutoShape 25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6" name="AutoShape 26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57" name="Picture 261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358" name="AutoShape 262"/>
          <p:cNvSpPr>
            <a:spLocks noChangeArrowheads="1"/>
          </p:cNvSpPr>
          <p:nvPr/>
        </p:nvSpPr>
        <p:spPr bwMode="gray">
          <a:xfrm>
            <a:off x="251520" y="5414963"/>
            <a:ext cx="1829693" cy="356679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59" name="AutoShape 263"/>
          <p:cNvSpPr>
            <a:spLocks noChangeArrowheads="1"/>
          </p:cNvSpPr>
          <p:nvPr/>
        </p:nvSpPr>
        <p:spPr bwMode="gray">
          <a:xfrm>
            <a:off x="938271" y="4449989"/>
            <a:ext cx="2782949" cy="368933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60" name="AutoShape 264"/>
          <p:cNvSpPr>
            <a:spLocks noChangeArrowheads="1"/>
          </p:cNvSpPr>
          <p:nvPr/>
        </p:nvSpPr>
        <p:spPr bwMode="gray">
          <a:xfrm>
            <a:off x="2627784" y="3321050"/>
            <a:ext cx="2710979" cy="39015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237476" y="5343453"/>
            <a:ext cx="1829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ползучая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2" name="Text Box 266"/>
          <p:cNvSpPr txBox="1">
            <a:spLocks noChangeArrowheads="1"/>
          </p:cNvSpPr>
          <p:nvPr/>
        </p:nvSpPr>
        <p:spPr bwMode="white">
          <a:xfrm>
            <a:off x="938272" y="4396106"/>
            <a:ext cx="2736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галлопирующая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2675901" y="3302532"/>
            <a:ext cx="2643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гиперинфляция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364" name="Picture 268" descr="0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19913" y="1601788"/>
            <a:ext cx="14351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65" name="Text Box 269"/>
          <p:cNvSpPr txBox="1">
            <a:spLocks noChangeArrowheads="1"/>
          </p:cNvSpPr>
          <p:nvPr/>
        </p:nvSpPr>
        <p:spPr bwMode="black">
          <a:xfrm>
            <a:off x="2473309" y="5721767"/>
            <a:ext cx="58810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Темпы роста цен на товары и услуги не превышают 10-15% в год. 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6" name="Text Box 270"/>
          <p:cNvSpPr txBox="1">
            <a:spLocks noChangeArrowheads="1"/>
          </p:cNvSpPr>
          <p:nvPr/>
        </p:nvSpPr>
        <p:spPr bwMode="black">
          <a:xfrm>
            <a:off x="3938588" y="4756150"/>
            <a:ext cx="41618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качкообразный рост цен.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7" name="Text Box 271"/>
          <p:cNvSpPr txBox="1">
            <a:spLocks noChangeArrowheads="1"/>
          </p:cNvSpPr>
          <p:nvPr/>
        </p:nvSpPr>
        <p:spPr bwMode="black">
          <a:xfrm>
            <a:off x="5796136" y="3392567"/>
            <a:ext cx="31519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чень высокие тем-</a:t>
            </a:r>
            <a:r>
              <a:rPr lang="ru-RU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роста цен более 50% в месяц.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417" y="1916832"/>
            <a:ext cx="237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темпам: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61" grpId="0"/>
      <p:bldP spid="132362" grpId="0"/>
      <p:bldP spid="132363" grpId="0"/>
      <p:bldP spid="132365" grpId="0"/>
      <p:bldP spid="132366" grpId="0"/>
      <p:bldP spid="13236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Инфляция </a:t>
            </a:r>
            <a:endParaRPr lang="en-US" dirty="0"/>
          </a:p>
        </p:txBody>
      </p:sp>
      <p:sp>
        <p:nvSpPr>
          <p:cNvPr id="132296" name="Freeform 200"/>
          <p:cNvSpPr>
            <a:spLocks/>
          </p:cNvSpPr>
          <p:nvPr/>
        </p:nvSpPr>
        <p:spPr bwMode="gray">
          <a:xfrm rot="-424169">
            <a:off x="822325" y="3332163"/>
            <a:ext cx="1812925" cy="2336800"/>
          </a:xfrm>
          <a:custGeom>
            <a:avLst/>
            <a:gdLst>
              <a:gd name="T0" fmla="*/ 756 w 2220"/>
              <a:gd name="T1" fmla="*/ 0 h 2878"/>
              <a:gd name="T2" fmla="*/ 568 w 2220"/>
              <a:gd name="T3" fmla="*/ 112 h 2878"/>
              <a:gd name="T4" fmla="*/ 464 w 2220"/>
              <a:gd name="T5" fmla="*/ 212 h 2878"/>
              <a:gd name="T6" fmla="*/ 300 w 2220"/>
              <a:gd name="T7" fmla="*/ 164 h 2878"/>
              <a:gd name="T8" fmla="*/ 180 w 2220"/>
              <a:gd name="T9" fmla="*/ 156 h 2878"/>
              <a:gd name="T10" fmla="*/ 16 w 2220"/>
              <a:gd name="T11" fmla="*/ 184 h 2878"/>
              <a:gd name="T12" fmla="*/ 68 w 2220"/>
              <a:gd name="T13" fmla="*/ 368 h 2878"/>
              <a:gd name="T14" fmla="*/ 224 w 2220"/>
              <a:gd name="T15" fmla="*/ 460 h 2878"/>
              <a:gd name="T16" fmla="*/ 272 w 2220"/>
              <a:gd name="T17" fmla="*/ 664 h 2878"/>
              <a:gd name="T18" fmla="*/ 248 w 2220"/>
              <a:gd name="T19" fmla="*/ 900 h 2878"/>
              <a:gd name="T20" fmla="*/ 180 w 2220"/>
              <a:gd name="T21" fmla="*/ 1072 h 2878"/>
              <a:gd name="T22" fmla="*/ 144 w 2220"/>
              <a:gd name="T23" fmla="*/ 1240 h 2878"/>
              <a:gd name="T24" fmla="*/ 236 w 2220"/>
              <a:gd name="T25" fmla="*/ 1476 h 2878"/>
              <a:gd name="T26" fmla="*/ 328 w 2220"/>
              <a:gd name="T27" fmla="*/ 1556 h 2878"/>
              <a:gd name="T28" fmla="*/ 436 w 2220"/>
              <a:gd name="T29" fmla="*/ 1772 h 2878"/>
              <a:gd name="T30" fmla="*/ 452 w 2220"/>
              <a:gd name="T31" fmla="*/ 1964 h 2878"/>
              <a:gd name="T32" fmla="*/ 384 w 2220"/>
              <a:gd name="T33" fmla="*/ 2196 h 2878"/>
              <a:gd name="T34" fmla="*/ 140 w 2220"/>
              <a:gd name="T35" fmla="*/ 2420 h 2878"/>
              <a:gd name="T36" fmla="*/ 64 w 2220"/>
              <a:gd name="T37" fmla="*/ 2572 h 2878"/>
              <a:gd name="T38" fmla="*/ 188 w 2220"/>
              <a:gd name="T39" fmla="*/ 2848 h 2878"/>
              <a:gd name="T40" fmla="*/ 360 w 2220"/>
              <a:gd name="T41" fmla="*/ 2556 h 2878"/>
              <a:gd name="T42" fmla="*/ 680 w 2220"/>
              <a:gd name="T43" fmla="*/ 2340 h 2878"/>
              <a:gd name="T44" fmla="*/ 744 w 2220"/>
              <a:gd name="T45" fmla="*/ 2076 h 2878"/>
              <a:gd name="T46" fmla="*/ 736 w 2220"/>
              <a:gd name="T47" fmla="*/ 1644 h 2878"/>
              <a:gd name="T48" fmla="*/ 756 w 2220"/>
              <a:gd name="T49" fmla="*/ 1412 h 2878"/>
              <a:gd name="T50" fmla="*/ 888 w 2220"/>
              <a:gd name="T51" fmla="*/ 1304 h 2878"/>
              <a:gd name="T52" fmla="*/ 1060 w 2220"/>
              <a:gd name="T53" fmla="*/ 1292 h 2878"/>
              <a:gd name="T54" fmla="*/ 1260 w 2220"/>
              <a:gd name="T55" fmla="*/ 1328 h 2878"/>
              <a:gd name="T56" fmla="*/ 1400 w 2220"/>
              <a:gd name="T57" fmla="*/ 1380 h 2878"/>
              <a:gd name="T58" fmla="*/ 1672 w 2220"/>
              <a:gd name="T59" fmla="*/ 1484 h 2878"/>
              <a:gd name="T60" fmla="*/ 1856 w 2220"/>
              <a:gd name="T61" fmla="*/ 1432 h 2878"/>
              <a:gd name="T62" fmla="*/ 1896 w 2220"/>
              <a:gd name="T63" fmla="*/ 1148 h 2878"/>
              <a:gd name="T64" fmla="*/ 2032 w 2220"/>
              <a:gd name="T65" fmla="*/ 832 h 2878"/>
              <a:gd name="T66" fmla="*/ 2220 w 2220"/>
              <a:gd name="T67" fmla="*/ 140 h 2878"/>
              <a:gd name="T68" fmla="*/ 1788 w 2220"/>
              <a:gd name="T69" fmla="*/ 108 h 2878"/>
              <a:gd name="T70" fmla="*/ 1724 w 2220"/>
              <a:gd name="T71" fmla="*/ 320 h 2878"/>
              <a:gd name="T72" fmla="*/ 1723 w 2220"/>
              <a:gd name="T73" fmla="*/ 351 h 2878"/>
              <a:gd name="T74" fmla="*/ 1620 w 2220"/>
              <a:gd name="T75" fmla="*/ 548 h 2878"/>
              <a:gd name="T76" fmla="*/ 1700 w 2220"/>
              <a:gd name="T77" fmla="*/ 780 h 2878"/>
              <a:gd name="T78" fmla="*/ 1632 w 2220"/>
              <a:gd name="T79" fmla="*/ 904 h 2878"/>
              <a:gd name="T80" fmla="*/ 1424 w 2220"/>
              <a:gd name="T81" fmla="*/ 952 h 2878"/>
              <a:gd name="T82" fmla="*/ 1216 w 2220"/>
              <a:gd name="T83" fmla="*/ 992 h 2878"/>
              <a:gd name="T84" fmla="*/ 992 w 2220"/>
              <a:gd name="T85" fmla="*/ 956 h 2878"/>
              <a:gd name="T86" fmla="*/ 876 w 2220"/>
              <a:gd name="T87" fmla="*/ 884 h 2878"/>
              <a:gd name="T88" fmla="*/ 928 w 2220"/>
              <a:gd name="T89" fmla="*/ 728 h 2878"/>
              <a:gd name="T90" fmla="*/ 1204 w 2220"/>
              <a:gd name="T91" fmla="*/ 740 h 2878"/>
              <a:gd name="T92" fmla="*/ 1468 w 2220"/>
              <a:gd name="T93" fmla="*/ 592 h 2878"/>
              <a:gd name="T94" fmla="*/ 1592 w 2220"/>
              <a:gd name="T95" fmla="*/ 520 h 2878"/>
              <a:gd name="T96" fmla="*/ 1612 w 2220"/>
              <a:gd name="T97" fmla="*/ 492 h 2878"/>
              <a:gd name="T98" fmla="*/ 1648 w 2220"/>
              <a:gd name="T99" fmla="*/ 376 h 2878"/>
              <a:gd name="T100" fmla="*/ 1584 w 2220"/>
              <a:gd name="T101" fmla="*/ 344 h 2878"/>
              <a:gd name="T102" fmla="*/ 1496 w 2220"/>
              <a:gd name="T103" fmla="*/ 424 h 2878"/>
              <a:gd name="T104" fmla="*/ 1392 w 2220"/>
              <a:gd name="T105" fmla="*/ 492 h 2878"/>
              <a:gd name="T106" fmla="*/ 1300 w 2220"/>
              <a:gd name="T107" fmla="*/ 540 h 2878"/>
              <a:gd name="T108" fmla="*/ 1148 w 2220"/>
              <a:gd name="T109" fmla="*/ 564 h 2878"/>
              <a:gd name="T110" fmla="*/ 1028 w 2220"/>
              <a:gd name="T111" fmla="*/ 500 h 2878"/>
              <a:gd name="T112" fmla="*/ 936 w 2220"/>
              <a:gd name="T113" fmla="*/ 388 h 2878"/>
              <a:gd name="T114" fmla="*/ 824 w 2220"/>
              <a:gd name="T115" fmla="*/ 344 h 2878"/>
              <a:gd name="T116" fmla="*/ 860 w 2220"/>
              <a:gd name="T117" fmla="*/ 212 h 2878"/>
              <a:gd name="T118" fmla="*/ 876 w 2220"/>
              <a:gd name="T119" fmla="*/ 96 h 2878"/>
              <a:gd name="T120" fmla="*/ 832 w 2220"/>
              <a:gd name="T121" fmla="*/ 2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297" name="Line 201"/>
          <p:cNvSpPr>
            <a:spLocks noChangeShapeType="1"/>
          </p:cNvSpPr>
          <p:nvPr/>
        </p:nvSpPr>
        <p:spPr bwMode="auto">
          <a:xfrm flipV="1">
            <a:off x="2139950" y="2838450"/>
            <a:ext cx="4784725" cy="3025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2298" name="Group 202"/>
          <p:cNvGrpSpPr>
            <a:grpSpLocks/>
          </p:cNvGrpSpPr>
          <p:nvPr/>
        </p:nvGrpSpPr>
        <p:grpSpPr bwMode="auto">
          <a:xfrm>
            <a:off x="2112963" y="5741988"/>
            <a:ext cx="203200" cy="190500"/>
            <a:chOff x="1355" y="3452"/>
            <a:chExt cx="183" cy="172"/>
          </a:xfrm>
        </p:grpSpPr>
        <p:pic>
          <p:nvPicPr>
            <p:cNvPr id="132299" name="Picture 20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00" name="Oval 20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01" name="Group 20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02" name="Group 2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03" name="AutoShape 2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4" name="AutoShape 2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5" name="AutoShape 2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6" name="AutoShape 2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07" name="Group 2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08" name="AutoShape 2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9" name="AutoShape 2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0" name="AutoShape 2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1" name="AutoShape 2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12" name="Picture 216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328" name="Group 232"/>
          <p:cNvGrpSpPr>
            <a:grpSpLocks/>
          </p:cNvGrpSpPr>
          <p:nvPr/>
        </p:nvGrpSpPr>
        <p:grpSpPr bwMode="auto">
          <a:xfrm>
            <a:off x="5403850" y="3648075"/>
            <a:ext cx="203200" cy="190500"/>
            <a:chOff x="1355" y="3452"/>
            <a:chExt cx="183" cy="172"/>
          </a:xfrm>
        </p:grpSpPr>
        <p:pic>
          <p:nvPicPr>
            <p:cNvPr id="132329" name="Picture 23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30" name="Oval 23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31" name="Group 23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32" name="Group 2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33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4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5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6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37" name="Group 2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38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9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0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1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42" name="Picture 246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343" name="Group 247"/>
          <p:cNvGrpSpPr>
            <a:grpSpLocks/>
          </p:cNvGrpSpPr>
          <p:nvPr/>
        </p:nvGrpSpPr>
        <p:grpSpPr bwMode="auto">
          <a:xfrm>
            <a:off x="6759575" y="2763838"/>
            <a:ext cx="203200" cy="190500"/>
            <a:chOff x="1355" y="3452"/>
            <a:chExt cx="183" cy="172"/>
          </a:xfrm>
        </p:grpSpPr>
        <p:pic>
          <p:nvPicPr>
            <p:cNvPr id="132344" name="Picture 248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345" name="Oval 24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46" name="Group 250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47" name="Group 25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48" name="AutoShape 25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9" name="AutoShape 25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0" name="AutoShape 25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1" name="AutoShape 25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52" name="Group 25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53" name="AutoShape 25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4" name="AutoShape 25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5" name="AutoShape 25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6" name="AutoShape 26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57" name="Picture 261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358" name="AutoShape 262"/>
          <p:cNvSpPr>
            <a:spLocks noChangeArrowheads="1"/>
          </p:cNvSpPr>
          <p:nvPr/>
        </p:nvSpPr>
        <p:spPr bwMode="gray">
          <a:xfrm>
            <a:off x="251520" y="5414963"/>
            <a:ext cx="1829693" cy="356679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60" name="AutoShape 264"/>
          <p:cNvSpPr>
            <a:spLocks noChangeArrowheads="1"/>
          </p:cNvSpPr>
          <p:nvPr/>
        </p:nvSpPr>
        <p:spPr bwMode="gray">
          <a:xfrm>
            <a:off x="2627784" y="3321050"/>
            <a:ext cx="2710979" cy="39015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237476" y="5343453"/>
            <a:ext cx="1829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спроса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2675901" y="3302532"/>
            <a:ext cx="2643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издержек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364" name="Picture 268" descr="0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19913" y="1601788"/>
            <a:ext cx="14351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65" name="Text Box 269"/>
          <p:cNvSpPr txBox="1">
            <a:spLocks noChangeArrowheads="1"/>
          </p:cNvSpPr>
          <p:nvPr/>
        </p:nvSpPr>
        <p:spPr bwMode="black">
          <a:xfrm>
            <a:off x="3066974" y="4829762"/>
            <a:ext cx="58810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Проявляется когда спрос превышает предложение        ведёт к росту цен. Происходит, когда на руках у населения избыток средств, а товаров и услуг недостаточно.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67" name="Text Box 271"/>
          <p:cNvSpPr txBox="1">
            <a:spLocks noChangeArrowheads="1"/>
          </p:cNvSpPr>
          <p:nvPr/>
        </p:nvSpPr>
        <p:spPr bwMode="black">
          <a:xfrm>
            <a:off x="5824511" y="3246636"/>
            <a:ext cx="31519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озникает как след-</a:t>
            </a:r>
            <a:r>
              <a:rPr lang="ru-RU" sz="2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ствие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повышения издержек на единицу продукции.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417" y="1916832"/>
            <a:ext cx="345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видам причин: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5134023" y="5414963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0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61" grpId="0"/>
      <p:bldP spid="132363" grpId="0"/>
      <p:bldP spid="132365" grpId="0"/>
      <p:bldP spid="13236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8600"/>
            <a:ext cx="7920880" cy="838200"/>
          </a:xfrm>
        </p:spPr>
        <p:txBody>
          <a:bodyPr/>
          <a:lstStyle/>
          <a:p>
            <a:r>
              <a:rPr lang="ru-RU" dirty="0" smtClean="0"/>
              <a:t>Влияние инфляции на экономику</a:t>
            </a:r>
            <a:endParaRPr lang="en-US" dirty="0"/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gray">
          <a:xfrm>
            <a:off x="611560" y="1268760"/>
            <a:ext cx="3884240" cy="223961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gray">
          <a:xfrm>
            <a:off x="4648200" y="1281232"/>
            <a:ext cx="3956248" cy="2227143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gray">
          <a:xfrm>
            <a:off x="611560" y="3654425"/>
            <a:ext cx="3884240" cy="2726903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gray">
          <a:xfrm>
            <a:off x="4648200" y="3654425"/>
            <a:ext cx="3956248" cy="2726903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gray">
          <a:xfrm>
            <a:off x="2051720" y="2743200"/>
            <a:ext cx="2445668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gray">
          <a:xfrm>
            <a:off x="4638674" y="2743200"/>
            <a:ext cx="2453605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gray">
          <a:xfrm>
            <a:off x="2051721" y="3644900"/>
            <a:ext cx="2445667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gray">
          <a:xfrm>
            <a:off x="4638675" y="3644900"/>
            <a:ext cx="2453604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gray">
          <a:xfrm>
            <a:off x="2051721" y="2943225"/>
            <a:ext cx="244408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последствия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gray">
          <a:xfrm>
            <a:off x="4655824" y="2943225"/>
            <a:ext cx="2166143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инфляции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gray">
          <a:xfrm>
            <a:off x="1999556" y="3810000"/>
            <a:ext cx="254840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FFFF"/>
                </a:solidFill>
              </a:rPr>
              <a:t>д</a:t>
            </a:r>
            <a:r>
              <a:rPr lang="ru-RU" sz="2400" dirty="0" smtClean="0">
                <a:solidFill>
                  <a:srgbClr val="FFFFFF"/>
                </a:solidFill>
              </a:rPr>
              <a:t>ля экономики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gray">
          <a:xfrm>
            <a:off x="4710113" y="3810000"/>
            <a:ext cx="193686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FFFF"/>
                </a:solidFill>
              </a:rPr>
              <a:t>и</a:t>
            </a:r>
            <a:r>
              <a:rPr lang="ru-RU" sz="2400" dirty="0" smtClean="0">
                <a:solidFill>
                  <a:srgbClr val="FFFFFF"/>
                </a:solidFill>
              </a:rPr>
              <a:t> граждан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gray">
          <a:xfrm>
            <a:off x="755577" y="1281232"/>
            <a:ext cx="35283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ru-RU" sz="2200" b="0" dirty="0" smtClean="0">
                <a:solidFill>
                  <a:srgbClr val="000000"/>
                </a:solidFill>
              </a:rPr>
              <a:t>здоровая реакция эко-</a:t>
            </a:r>
            <a:r>
              <a:rPr lang="ru-RU" sz="2200" b="0" dirty="0" err="1" smtClean="0">
                <a:solidFill>
                  <a:srgbClr val="000000"/>
                </a:solidFill>
              </a:rPr>
              <a:t>номического</a:t>
            </a:r>
            <a:r>
              <a:rPr lang="ru-RU" sz="2200" b="0" dirty="0" smtClean="0">
                <a:solidFill>
                  <a:srgbClr val="000000"/>
                </a:solidFill>
              </a:rPr>
              <a:t> организма на возникшее </a:t>
            </a:r>
            <a:r>
              <a:rPr lang="ru-RU" sz="2200" b="0" dirty="0" err="1" smtClean="0">
                <a:solidFill>
                  <a:srgbClr val="000000"/>
                </a:solidFill>
              </a:rPr>
              <a:t>финансо</a:t>
            </a:r>
            <a:r>
              <a:rPr lang="ru-RU" sz="2200" b="0" dirty="0" smtClean="0">
                <a:solidFill>
                  <a:srgbClr val="000000"/>
                </a:solidFill>
              </a:rPr>
              <a:t>-вое расстройство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gray">
          <a:xfrm>
            <a:off x="4689500" y="4417174"/>
            <a:ext cx="391494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11113">
              <a:spcBef>
                <a:spcPts val="0"/>
              </a:spcBef>
              <a:buFontTx/>
              <a:buChar char="•"/>
            </a:pPr>
            <a:r>
              <a:rPr lang="ru-RU" sz="2200" b="0" dirty="0">
                <a:solidFill>
                  <a:srgbClr val="000000"/>
                </a:solidFill>
              </a:rPr>
              <a:t>с</a:t>
            </a:r>
            <a:r>
              <a:rPr lang="ru-RU" sz="2200" b="0" dirty="0" smtClean="0">
                <a:solidFill>
                  <a:srgbClr val="000000"/>
                </a:solidFill>
              </a:rPr>
              <a:t>нижение реальной зарплаты;</a:t>
            </a:r>
          </a:p>
          <a:p>
            <a:pPr marL="441325" algn="ctr">
              <a:spcBef>
                <a:spcPts val="0"/>
              </a:spcBef>
              <a:buFontTx/>
              <a:buChar char="•"/>
            </a:pPr>
            <a:r>
              <a:rPr lang="ru-RU" sz="2200" b="0" dirty="0">
                <a:solidFill>
                  <a:srgbClr val="000000"/>
                </a:solidFill>
              </a:rPr>
              <a:t>о</a:t>
            </a:r>
            <a:r>
              <a:rPr lang="ru-RU" sz="2200" b="0" dirty="0" smtClean="0">
                <a:solidFill>
                  <a:srgbClr val="000000"/>
                </a:solidFill>
              </a:rPr>
              <a:t>бесценивание </a:t>
            </a:r>
            <a:r>
              <a:rPr lang="ru-RU" sz="2200" b="0" dirty="0" err="1" smtClean="0">
                <a:solidFill>
                  <a:srgbClr val="000000"/>
                </a:solidFill>
              </a:rPr>
              <a:t>сбере-жений</a:t>
            </a:r>
            <a:r>
              <a:rPr lang="ru-RU" sz="2200" b="0" dirty="0" smtClean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200" b="0" dirty="0">
                <a:solidFill>
                  <a:srgbClr val="000000"/>
                </a:solidFill>
              </a:rPr>
              <a:t>п</a:t>
            </a:r>
            <a:r>
              <a:rPr lang="ru-RU" sz="2200" b="0" dirty="0" smtClean="0">
                <a:solidFill>
                  <a:srgbClr val="000000"/>
                </a:solidFill>
              </a:rPr>
              <a:t>адение уровня жизни.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gray">
          <a:xfrm>
            <a:off x="4722476" y="1301244"/>
            <a:ext cx="373795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FontTx/>
              <a:buChar char="•"/>
            </a:pPr>
            <a:r>
              <a:rPr lang="ru-RU" sz="2200" b="0" dirty="0">
                <a:solidFill>
                  <a:srgbClr val="000000"/>
                </a:solidFill>
              </a:rPr>
              <a:t>и</a:t>
            </a:r>
            <a:r>
              <a:rPr lang="ru-RU" sz="2200" b="0" dirty="0" smtClean="0">
                <a:solidFill>
                  <a:srgbClr val="000000"/>
                </a:solidFill>
              </a:rPr>
              <a:t>скажение системы налоговых ставок;</a:t>
            </a:r>
          </a:p>
          <a:p>
            <a:pPr algn="r">
              <a:spcBef>
                <a:spcPts val="0"/>
              </a:spcBef>
              <a:buFontTx/>
              <a:buChar char="•"/>
            </a:pPr>
            <a:r>
              <a:rPr lang="ru-RU" sz="2200" b="0" dirty="0">
                <a:solidFill>
                  <a:srgbClr val="000000"/>
                </a:solidFill>
              </a:rPr>
              <a:t>п</a:t>
            </a:r>
            <a:r>
              <a:rPr lang="ru-RU" sz="2200" b="0" dirty="0" smtClean="0">
                <a:solidFill>
                  <a:srgbClr val="000000"/>
                </a:solidFill>
              </a:rPr>
              <a:t>ерераспределение НД и национального богатства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gray">
          <a:xfrm>
            <a:off x="611560" y="4586451"/>
            <a:ext cx="38842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ru-RU" sz="2200" b="0" dirty="0" smtClean="0">
                <a:solidFill>
                  <a:srgbClr val="000000"/>
                </a:solidFill>
              </a:rPr>
              <a:t>у производителей теряет-</a:t>
            </a:r>
            <a:r>
              <a:rPr lang="ru-RU" sz="2200" b="0" dirty="0" err="1" smtClean="0">
                <a:solidFill>
                  <a:srgbClr val="000000"/>
                </a:solidFill>
              </a:rPr>
              <a:t>ся</a:t>
            </a:r>
            <a:r>
              <a:rPr lang="ru-RU" sz="2200" b="0" dirty="0" smtClean="0">
                <a:solidFill>
                  <a:srgbClr val="000000"/>
                </a:solidFill>
              </a:rPr>
              <a:t> заинтересованность в создании качественных то-варов и услуг</a:t>
            </a:r>
            <a:endParaRPr lang="en-US" sz="2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2" grpId="0"/>
      <p:bldP spid="130063" grpId="0"/>
      <p:bldP spid="1300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427984" y="2852937"/>
            <a:ext cx="45365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Домашнее задание:</a:t>
            </a:r>
          </a:p>
          <a:p>
            <a:pPr algn="ctr"/>
            <a:r>
              <a:rPr lang="ru-RU" sz="3600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§</a:t>
            </a:r>
            <a:r>
              <a:rPr lang="ru-RU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7416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2931639" y="2510111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en-US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3169209" y="2076903"/>
            <a:ext cx="20508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 smtClean="0"/>
              <a:t>Финансы</a:t>
            </a:r>
            <a:endParaRPr lang="en-US" sz="2600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3691122" y="436510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3730459" y="3842377"/>
            <a:ext cx="4337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 smtClean="0"/>
              <a:t>Банковская система</a:t>
            </a:r>
            <a:endParaRPr lang="en-US" sz="2600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3457678" y="540553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3522219" y="4512986"/>
            <a:ext cx="475101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 smtClean="0"/>
              <a:t>Другие финансовые институты</a:t>
            </a:r>
            <a:endParaRPr lang="en-US" sz="2600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2819773" y="630932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3161210" y="5405538"/>
            <a:ext cx="52273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 smtClean="0"/>
              <a:t>Инфляция: виды, причины, последствия</a:t>
            </a:r>
            <a:endParaRPr lang="en-US" sz="2600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2637527" y="2080961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3297422" y="3971404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3013337" y="4797152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2673796" y="5867400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90"/>
          <p:cNvGrpSpPr>
            <a:grpSpLocks/>
          </p:cNvGrpSpPr>
          <p:nvPr/>
        </p:nvGrpSpPr>
        <p:grpSpPr bwMode="auto">
          <a:xfrm>
            <a:off x="3174853" y="3068960"/>
            <a:ext cx="393700" cy="393700"/>
            <a:chOff x="4803" y="1006"/>
            <a:chExt cx="416" cy="416"/>
          </a:xfrm>
        </p:grpSpPr>
        <p:sp>
          <p:nvSpPr>
            <p:cNvPr id="4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44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6" name="Picture 85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Line 2"/>
          <p:cNvSpPr>
            <a:spLocks noChangeShapeType="1"/>
          </p:cNvSpPr>
          <p:nvPr/>
        </p:nvSpPr>
        <p:spPr bwMode="black">
          <a:xfrm>
            <a:off x="3457678" y="3529511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black">
          <a:xfrm>
            <a:off x="3655030" y="3033878"/>
            <a:ext cx="46182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 smtClean="0"/>
              <a:t>Деньги, их функции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Финансы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6463" y="1828800"/>
            <a:ext cx="7697985" cy="31750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ru-RU" sz="2800" b="1" i="1" dirty="0" smtClean="0"/>
              <a:t>Финансы</a:t>
            </a:r>
            <a:r>
              <a:rPr lang="ru-RU" sz="2800" dirty="0" smtClean="0"/>
              <a:t> (в широком смысле) – совокупность экономических отношений в процессе </a:t>
            </a:r>
            <a:r>
              <a:rPr lang="ru-RU" sz="2800" dirty="0" err="1" smtClean="0"/>
              <a:t>исполь-зования</a:t>
            </a:r>
            <a:r>
              <a:rPr lang="ru-RU" sz="2800" dirty="0" smtClean="0"/>
              <a:t> денежных средств.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 algn="just">
              <a:lnSpc>
                <a:spcPct val="90000"/>
              </a:lnSpc>
            </a:pPr>
            <a:r>
              <a:rPr lang="ru-RU" sz="2400" dirty="0" smtClean="0"/>
              <a:t>Финансы в экономике выступают экономическим институтом распределения и перераспределения совокупного общественного продукта и </a:t>
            </a:r>
            <a:r>
              <a:rPr lang="ru-RU" sz="2400" dirty="0" err="1" smtClean="0"/>
              <a:t>националь-ного</a:t>
            </a:r>
            <a:r>
              <a:rPr lang="ru-RU" sz="2400" dirty="0" smtClean="0"/>
              <a:t> дохода.</a:t>
            </a:r>
            <a:endParaRPr lang="en-US" sz="2600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black">
          <a:xfrm>
            <a:off x="593800" y="4993906"/>
            <a:ext cx="5706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Вспомните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что такое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совокупный общественный продукт  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национальный доход?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6869" name="Picture 5" descr="num-1_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5003800"/>
            <a:ext cx="1373187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547909" y="2746133"/>
            <a:ext cx="4096097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Финансы</a:t>
            </a:r>
            <a:endParaRPr lang="en-US" dirty="0"/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gray">
          <a:xfrm>
            <a:off x="4834897" y="3511431"/>
            <a:ext cx="3886200" cy="697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gray">
          <a:xfrm>
            <a:off x="4800600" y="2365586"/>
            <a:ext cx="3886200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547909" y="3859947"/>
            <a:ext cx="38862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473936" y="1695775"/>
            <a:ext cx="4156645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gray">
          <a:xfrm>
            <a:off x="864943" y="1739709"/>
            <a:ext cx="3942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 получении кредита в банке</a:t>
            </a:r>
            <a:endParaRPr lang="en-US" dirty="0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gray">
          <a:xfrm>
            <a:off x="864943" y="3903881"/>
            <a:ext cx="3646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Оплата труда работников</a:t>
            </a:r>
            <a:endParaRPr lang="en-US" dirty="0"/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gray">
          <a:xfrm>
            <a:off x="5225582" y="3536781"/>
            <a:ext cx="3251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Расчёты между </a:t>
            </a:r>
            <a:r>
              <a:rPr lang="ru-RU" dirty="0" err="1" smtClean="0"/>
              <a:t>предприя-тиями</a:t>
            </a:r>
            <a:endParaRPr lang="en-US" dirty="0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gray">
          <a:xfrm>
            <a:off x="5188276" y="2370276"/>
            <a:ext cx="3326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Перечисление платежей в бюджет</a:t>
            </a:r>
            <a:endParaRPr lang="en-US" dirty="0"/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gray">
          <a:xfrm>
            <a:off x="936557" y="2831941"/>
            <a:ext cx="3707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158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Выплата страховых взносов</a:t>
            </a:r>
            <a:endParaRPr lang="en-US" dirty="0"/>
          </a:p>
        </p:txBody>
      </p:sp>
      <p:grpSp>
        <p:nvGrpSpPr>
          <p:cNvPr id="119821" name="Group 13"/>
          <p:cNvGrpSpPr>
            <a:grpSpLocks/>
          </p:cNvGrpSpPr>
          <p:nvPr/>
        </p:nvGrpSpPr>
        <p:grpSpPr bwMode="auto">
          <a:xfrm>
            <a:off x="4733125" y="2209641"/>
            <a:ext cx="482600" cy="473075"/>
            <a:chOff x="480" y="1200"/>
            <a:chExt cx="1042" cy="1019"/>
          </a:xfrm>
        </p:grpSpPr>
        <p:grpSp>
          <p:nvGrpSpPr>
            <p:cNvPr id="119822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23" name="Picture 1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24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25" name="Picture 1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26" name="Group 18"/>
          <p:cNvGrpSpPr>
            <a:grpSpLocks/>
          </p:cNvGrpSpPr>
          <p:nvPr/>
        </p:nvGrpSpPr>
        <p:grpSpPr bwMode="auto">
          <a:xfrm>
            <a:off x="443784" y="2452899"/>
            <a:ext cx="482600" cy="473075"/>
            <a:chOff x="480" y="1200"/>
            <a:chExt cx="1042" cy="1019"/>
          </a:xfrm>
        </p:grpSpPr>
        <p:grpSp>
          <p:nvGrpSpPr>
            <p:cNvPr id="119827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28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29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30" name="Picture 22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31" name="Group 23"/>
          <p:cNvGrpSpPr>
            <a:grpSpLocks/>
          </p:cNvGrpSpPr>
          <p:nvPr/>
        </p:nvGrpSpPr>
        <p:grpSpPr bwMode="auto">
          <a:xfrm>
            <a:off x="413639" y="3587059"/>
            <a:ext cx="482600" cy="473075"/>
            <a:chOff x="480" y="1200"/>
            <a:chExt cx="1042" cy="1019"/>
          </a:xfrm>
        </p:grpSpPr>
        <p:grpSp>
          <p:nvGrpSpPr>
            <p:cNvPr id="119832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33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34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35" name="Picture 2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36" name="Group 28"/>
          <p:cNvGrpSpPr>
            <a:grpSpLocks/>
          </p:cNvGrpSpPr>
          <p:nvPr/>
        </p:nvGrpSpPr>
        <p:grpSpPr bwMode="auto">
          <a:xfrm>
            <a:off x="4776788" y="3438730"/>
            <a:ext cx="482600" cy="473075"/>
            <a:chOff x="480" y="1200"/>
            <a:chExt cx="1042" cy="1019"/>
          </a:xfrm>
        </p:grpSpPr>
        <p:grpSp>
          <p:nvGrpSpPr>
            <p:cNvPr id="119837" name="Group 2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38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39" name="Oval 3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alpha val="55000"/>
                    </a:srgbClr>
                  </a:gs>
                  <a:gs pos="50000">
                    <a:srgbClr val="9966F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66FF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40" name="Picture 32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41" name="Group 33"/>
          <p:cNvGrpSpPr>
            <a:grpSpLocks/>
          </p:cNvGrpSpPr>
          <p:nvPr/>
        </p:nvGrpSpPr>
        <p:grpSpPr bwMode="auto">
          <a:xfrm>
            <a:off x="457200" y="1451300"/>
            <a:ext cx="482600" cy="473075"/>
            <a:chOff x="480" y="1200"/>
            <a:chExt cx="1042" cy="1019"/>
          </a:xfrm>
        </p:grpSpPr>
        <p:grpSp>
          <p:nvGrpSpPr>
            <p:cNvPr id="119842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43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45" name="Picture 3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846" name="Text Box 38"/>
          <p:cNvSpPr txBox="1">
            <a:spLocks noChangeArrowheads="1"/>
          </p:cNvSpPr>
          <p:nvPr/>
        </p:nvSpPr>
        <p:spPr bwMode="gray">
          <a:xfrm>
            <a:off x="508000" y="1539509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gray">
          <a:xfrm>
            <a:off x="4807276" y="2314611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9848" name="Text Box 40"/>
          <p:cNvSpPr txBox="1">
            <a:spLocks noChangeArrowheads="1"/>
          </p:cNvSpPr>
          <p:nvPr/>
        </p:nvSpPr>
        <p:spPr bwMode="gray">
          <a:xfrm>
            <a:off x="492125" y="2506080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834897" y="3512059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9850" name="Text Box 42"/>
          <p:cNvSpPr txBox="1">
            <a:spLocks noChangeArrowheads="1"/>
          </p:cNvSpPr>
          <p:nvPr/>
        </p:nvSpPr>
        <p:spPr bwMode="gray">
          <a:xfrm>
            <a:off x="477152" y="3639544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9851" name="AutoShape 43"/>
          <p:cNvSpPr>
            <a:spLocks noChangeArrowheads="1"/>
          </p:cNvSpPr>
          <p:nvPr/>
        </p:nvSpPr>
        <p:spPr bwMode="gray">
          <a:xfrm>
            <a:off x="4908333" y="4820946"/>
            <a:ext cx="38862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808000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gray">
          <a:xfrm>
            <a:off x="5301152" y="4887561"/>
            <a:ext cx="3251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Выделение ассигнований</a:t>
            </a:r>
            <a:endParaRPr lang="en-US" dirty="0"/>
          </a:p>
        </p:txBody>
      </p:sp>
      <p:grpSp>
        <p:nvGrpSpPr>
          <p:cNvPr id="119853" name="Group 45"/>
          <p:cNvGrpSpPr>
            <a:grpSpLocks/>
          </p:cNvGrpSpPr>
          <p:nvPr/>
        </p:nvGrpSpPr>
        <p:grpSpPr bwMode="auto">
          <a:xfrm>
            <a:off x="4787968" y="4576471"/>
            <a:ext cx="482600" cy="473075"/>
            <a:chOff x="480" y="1200"/>
            <a:chExt cx="1042" cy="1019"/>
          </a:xfrm>
        </p:grpSpPr>
        <p:grpSp>
          <p:nvGrpSpPr>
            <p:cNvPr id="119854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55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5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B0A026">
                      <a:alpha val="55000"/>
                    </a:srgbClr>
                  </a:gs>
                  <a:gs pos="50000">
                    <a:srgbClr val="B0A026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B0A026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B0A02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57" name="Picture 4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858" name="Text Box 50"/>
          <p:cNvSpPr txBox="1">
            <a:spLocks noChangeArrowheads="1"/>
          </p:cNvSpPr>
          <p:nvPr/>
        </p:nvSpPr>
        <p:spPr bwMode="gray">
          <a:xfrm>
            <a:off x="4838768" y="4628956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981" y="4553159"/>
            <a:ext cx="4252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Экономические отношения: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200" dirty="0" smtClean="0"/>
              <a:t>образование,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200" dirty="0" smtClean="0"/>
              <a:t>распределение,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200" dirty="0" smtClean="0"/>
              <a:t>перераспределение,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200" dirty="0" smtClean="0"/>
              <a:t>использование денежных средств.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  <p:bldP spid="119817" grpId="0"/>
      <p:bldP spid="119818" grpId="0"/>
      <p:bldP spid="119819" grpId="0"/>
      <p:bldP spid="119820" grpId="0"/>
      <p:bldP spid="11985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dirty="0" smtClean="0"/>
              <a:t>Деньги, их функции</a:t>
            </a:r>
            <a:endParaRPr lang="en-US" dirty="0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gray">
          <a:xfrm>
            <a:off x="583406" y="4161974"/>
            <a:ext cx="1684338" cy="12064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72941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3" dist="63500" dir="3187806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black">
          <a:xfrm>
            <a:off x="3419872" y="1415960"/>
            <a:ext cx="52224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Деньги – это товар, выполняющий роль всеобщего эквивалента.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Деньги – это специфический товар максимальной ликвидности.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gray">
          <a:xfrm>
            <a:off x="2996497" y="3697713"/>
            <a:ext cx="1684337" cy="1460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72941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3" dist="63500" dir="3187806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gray">
          <a:xfrm>
            <a:off x="5004048" y="3112172"/>
            <a:ext cx="1684337" cy="10501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64A2"/>
              </a:gs>
              <a:gs pos="100000">
                <a:srgbClr val="8064A2">
                  <a:gamma/>
                  <a:shade val="72941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3" dist="63500" dir="3187806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gray">
          <a:xfrm>
            <a:off x="6951829" y="3714875"/>
            <a:ext cx="1684337" cy="15010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/>
              </a:gs>
              <a:gs pos="100000">
                <a:srgbClr val="4BACC6">
                  <a:gamma/>
                  <a:shade val="76078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3" dist="63500" dir="3187806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495491" y="4161974"/>
            <a:ext cx="1684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стоимо-сти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gray">
          <a:xfrm>
            <a:off x="2998084" y="3840957"/>
            <a:ext cx="1681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обраще-ния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gray">
          <a:xfrm>
            <a:off x="5007222" y="3193114"/>
            <a:ext cx="1681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платежа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gray">
          <a:xfrm>
            <a:off x="6961163" y="3892476"/>
            <a:ext cx="1681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Средство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накопле-ния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889486" y="1268760"/>
            <a:ext cx="2052638" cy="2052638"/>
            <a:chOff x="694" y="1082"/>
            <a:chExt cx="1677" cy="1677"/>
          </a:xfrm>
        </p:grpSpPr>
        <p:pic>
          <p:nvPicPr>
            <p:cNvPr id="92178" name="Picture 18" descr="worldmap_ani8"/>
            <p:cNvPicPr>
              <a:picLocks noChangeAspect="1" noChangeArrowheads="1" noCrop="1"/>
            </p:cNvPicPr>
            <p:nvPr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8" y="1172"/>
              <a:ext cx="1510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79" name="AutoShape 19"/>
            <p:cNvSpPr>
              <a:spLocks noChangeArrowheads="1"/>
            </p:cNvSpPr>
            <p:nvPr/>
          </p:nvSpPr>
          <p:spPr bwMode="gray">
            <a:xfrm>
              <a:off x="694" y="1082"/>
              <a:ext cx="1677" cy="1677"/>
            </a:xfrm>
            <a:custGeom>
              <a:avLst/>
              <a:gdLst>
                <a:gd name="G0" fmla="+- 1159 0 0"/>
                <a:gd name="G1" fmla="+- 21600 0 1159"/>
                <a:gd name="G2" fmla="+- 21600 0 115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59" y="10800"/>
                  </a:moveTo>
                  <a:cubicBezTo>
                    <a:pt x="1159" y="16125"/>
                    <a:pt x="5475" y="20441"/>
                    <a:pt x="10800" y="20441"/>
                  </a:cubicBezTo>
                  <a:cubicBezTo>
                    <a:pt x="16125" y="20441"/>
                    <a:pt x="20441" y="16125"/>
                    <a:pt x="20441" y="10800"/>
                  </a:cubicBezTo>
                  <a:cubicBezTo>
                    <a:pt x="20441" y="5475"/>
                    <a:pt x="16125" y="1159"/>
                    <a:pt x="10800" y="1159"/>
                  </a:cubicBezTo>
                  <a:cubicBezTo>
                    <a:pt x="5475" y="1159"/>
                    <a:pt x="1159" y="5475"/>
                    <a:pt x="115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>
              <a:prstShdw prst="shdw17" dist="25400" dir="54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DDDDDD">
                      <a:alpha val="8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4860032" y="4762139"/>
            <a:ext cx="1684338" cy="12591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72941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3" dist="63500" dir="3187806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gray">
          <a:xfrm>
            <a:off x="4863208" y="4897568"/>
            <a:ext cx="168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Мировые деньги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583406" y="5589241"/>
            <a:ext cx="4095840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функции денег</a:t>
            </a:r>
          </a:p>
        </p:txBody>
      </p:sp>
      <p:sp>
        <p:nvSpPr>
          <p:cNvPr id="3" name="Овальная выноска 2"/>
          <p:cNvSpPr/>
          <p:nvPr/>
        </p:nvSpPr>
        <p:spPr bwMode="auto">
          <a:xfrm>
            <a:off x="251520" y="1700809"/>
            <a:ext cx="4608512" cy="1907804"/>
          </a:xfrm>
          <a:prstGeom prst="wedgeEllipseCallout">
            <a:avLst>
              <a:gd name="adj1" fmla="val -27571"/>
              <a:gd name="adj2" fmla="val 859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dirty="0"/>
              <a:t>позволяют выразить стоимость товаров и услуг в денежных единицах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ьная выноска 26"/>
          <p:cNvSpPr/>
          <p:nvPr/>
        </p:nvSpPr>
        <p:spPr bwMode="auto">
          <a:xfrm>
            <a:off x="1432253" y="4271956"/>
            <a:ext cx="6962848" cy="1887980"/>
          </a:xfrm>
          <a:prstGeom prst="wedgeEllipseCallout">
            <a:avLst>
              <a:gd name="adj1" fmla="val 13570"/>
              <a:gd name="adj2" fmla="val -80309"/>
            </a:avLst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dirty="0"/>
              <a:t>в случае продажи товаров с отсрочкой оплаты (продажа товаров в кредит), выплаты заработной платы, налогов, арендных платежей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ьная выноска 28"/>
          <p:cNvSpPr/>
          <p:nvPr/>
        </p:nvSpPr>
        <p:spPr bwMode="auto">
          <a:xfrm>
            <a:off x="2778882" y="2068465"/>
            <a:ext cx="4608512" cy="1313533"/>
          </a:xfrm>
          <a:prstGeom prst="wedgeEllipseCallout">
            <a:avLst>
              <a:gd name="adj1" fmla="val -26544"/>
              <a:gd name="adj2" fmla="val 96147"/>
            </a:avLst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dirty="0" smtClean="0"/>
              <a:t>посредник </a:t>
            </a:r>
            <a:r>
              <a:rPr lang="ru-RU" sz="2400" b="0" dirty="0"/>
              <a:t>при обмене товаров и услуг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ьная выноска 29"/>
          <p:cNvSpPr/>
          <p:nvPr/>
        </p:nvSpPr>
        <p:spPr bwMode="auto">
          <a:xfrm>
            <a:off x="1928656" y="1415960"/>
            <a:ext cx="6713669" cy="1905438"/>
          </a:xfrm>
          <a:prstGeom prst="wedgeEllipseCallout">
            <a:avLst>
              <a:gd name="adj1" fmla="val 34349"/>
              <a:gd name="adj2" fmla="val 78213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dirty="0"/>
              <a:t>в виде запаса </a:t>
            </a:r>
            <a:r>
              <a:rPr lang="ru-RU" sz="2400" b="0" dirty="0" smtClean="0"/>
              <a:t>ценности, являю-</a:t>
            </a:r>
            <a:r>
              <a:rPr lang="ru-RU" sz="2400" b="0" dirty="0" err="1" smtClean="0"/>
              <a:t>щихся</a:t>
            </a:r>
            <a:r>
              <a:rPr lang="ru-RU" sz="2400" b="0" dirty="0" smtClean="0"/>
              <a:t> </a:t>
            </a:r>
            <a:r>
              <a:rPr lang="ru-RU" sz="2400" b="0" dirty="0"/>
              <a:t>отсроченным </a:t>
            </a:r>
            <a:r>
              <a:rPr lang="ru-RU" sz="2400" b="0" dirty="0" err="1" smtClean="0"/>
              <a:t>потребле-нием</a:t>
            </a:r>
            <a:r>
              <a:rPr lang="ru-RU" sz="2400" b="0" dirty="0" smtClean="0"/>
              <a:t> </a:t>
            </a:r>
            <a:r>
              <a:rPr lang="ru-RU" sz="2400" b="0" dirty="0"/>
              <a:t> </a:t>
            </a:r>
            <a:r>
              <a:rPr lang="ru-RU" sz="2400" b="0" dirty="0" smtClean="0"/>
              <a:t>(иметь </a:t>
            </a:r>
            <a:r>
              <a:rPr lang="ru-RU" sz="2400" b="0" dirty="0"/>
              <a:t>одинаковую </a:t>
            </a:r>
            <a:r>
              <a:rPr lang="ru-RU" sz="2400" b="0" dirty="0" smtClean="0"/>
              <a:t>цен-</a:t>
            </a:r>
            <a:r>
              <a:rPr lang="ru-RU" sz="2400" b="0" dirty="0" err="1" smtClean="0"/>
              <a:t>ность</a:t>
            </a:r>
            <a:r>
              <a:rPr lang="ru-RU" sz="2400" b="0" dirty="0" smtClean="0"/>
              <a:t> </a:t>
            </a:r>
            <a:r>
              <a:rPr lang="ru-RU" sz="2400" b="0" dirty="0"/>
              <a:t>и сейчас, и в </a:t>
            </a:r>
            <a:r>
              <a:rPr lang="ru-RU" sz="2400" b="0" dirty="0" smtClean="0"/>
              <a:t>будущем)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ьная выноска 30"/>
          <p:cNvSpPr/>
          <p:nvPr/>
        </p:nvSpPr>
        <p:spPr bwMode="auto">
          <a:xfrm>
            <a:off x="2411760" y="2200790"/>
            <a:ext cx="6408712" cy="2093036"/>
          </a:xfrm>
          <a:prstGeom prst="wedgeEllipseCallout">
            <a:avLst>
              <a:gd name="adj1" fmla="val 11042"/>
              <a:gd name="adj2" fmla="val 85638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dirty="0"/>
              <a:t>выполняют важные функции в международных деловых </a:t>
            </a:r>
            <a:r>
              <a:rPr lang="ru-RU" sz="2400" b="0" dirty="0" smtClean="0"/>
              <a:t>операциях, </a:t>
            </a:r>
            <a:r>
              <a:rPr lang="ru-RU" sz="2400" b="0" dirty="0"/>
              <a:t>функцию мировых денег сегодня </a:t>
            </a:r>
            <a:r>
              <a:rPr lang="ru-RU" sz="2400" b="0" dirty="0" smtClean="0"/>
              <a:t>выполняет </a:t>
            </a:r>
            <a:r>
              <a:rPr lang="ru-RU" sz="2400" b="0" dirty="0"/>
              <a:t>валюта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0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  <p:bldP spid="92171" grpId="0"/>
      <p:bldP spid="92172" grpId="0"/>
      <p:bldP spid="92173" grpId="0"/>
      <p:bldP spid="24" grpId="0"/>
      <p:bldP spid="2" grpId="0" animBg="1"/>
      <p:bldP spid="3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dirty="0"/>
              <a:t>Банковская система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6463" y="1828800"/>
            <a:ext cx="7697985" cy="3472408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ru-RU" sz="2800" b="1" i="1" dirty="0" smtClean="0"/>
              <a:t>Банковская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система </a:t>
            </a:r>
            <a:r>
              <a:rPr lang="ru-RU" sz="2800" dirty="0" smtClean="0"/>
              <a:t> – совокупность действу-</a:t>
            </a:r>
            <a:r>
              <a:rPr lang="ru-RU" sz="2800" dirty="0" err="1" smtClean="0"/>
              <a:t>ющих</a:t>
            </a:r>
            <a:r>
              <a:rPr lang="ru-RU" sz="2800" dirty="0" smtClean="0"/>
              <a:t> в стране банков и других кредитных учреждений и организаций.</a:t>
            </a:r>
            <a:endParaRPr lang="en-US" sz="2800" dirty="0"/>
          </a:p>
          <a:p>
            <a:pPr lvl="1" algn="just">
              <a:lnSpc>
                <a:spcPct val="90000"/>
              </a:lnSpc>
            </a:pPr>
            <a:r>
              <a:rPr lang="ru-RU" sz="2600" b="1" i="1" dirty="0" smtClean="0"/>
              <a:t>Банк</a:t>
            </a:r>
            <a:r>
              <a:rPr lang="ru-RU" sz="2600" dirty="0" smtClean="0"/>
              <a:t> – финансовое учреждение, которое </a:t>
            </a:r>
            <a:r>
              <a:rPr lang="ru-RU" sz="2600" dirty="0" err="1" smtClean="0"/>
              <a:t>зани</a:t>
            </a:r>
            <a:r>
              <a:rPr lang="ru-RU" sz="2600" dirty="0" smtClean="0"/>
              <a:t>-мается привлечением свободных денег и </a:t>
            </a:r>
            <a:r>
              <a:rPr lang="ru-RU" sz="2600" dirty="0" err="1" smtClean="0"/>
              <a:t>по-следующим</a:t>
            </a:r>
            <a:r>
              <a:rPr lang="ru-RU" sz="2600" dirty="0" smtClean="0"/>
              <a:t> их предоставлением в кредит, осу-</a:t>
            </a:r>
            <a:r>
              <a:rPr lang="ru-RU" sz="2600" dirty="0" err="1" smtClean="0"/>
              <a:t>ществлением</a:t>
            </a:r>
            <a:r>
              <a:rPr lang="ru-RU" sz="2600" dirty="0" smtClean="0"/>
              <a:t> денежных расчётов между </a:t>
            </a:r>
            <a:r>
              <a:rPr lang="ru-RU" sz="2600" dirty="0" err="1" smtClean="0"/>
              <a:t>граж-данами</a:t>
            </a:r>
            <a:r>
              <a:rPr lang="ru-RU" sz="2600" dirty="0" smtClean="0"/>
              <a:t> и организациями.</a:t>
            </a:r>
            <a:endParaRPr lang="en-US" sz="26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65" b="50676" l="0" r="3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63714" b="49035"/>
          <a:stretch/>
        </p:blipFill>
        <p:spPr bwMode="auto">
          <a:xfrm>
            <a:off x="7308304" y="5137506"/>
            <a:ext cx="1670518" cy="16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dirty="0"/>
              <a:t>Банковская система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1021" y="1412776"/>
            <a:ext cx="7697985" cy="1228181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ru-RU" sz="2800" b="1" i="1" dirty="0" smtClean="0"/>
              <a:t>Современная банковская система</a:t>
            </a:r>
            <a:r>
              <a:rPr lang="ru-RU" sz="2800" dirty="0" smtClean="0"/>
              <a:t> во всех странах имеет двухуровневую систему организации: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3974292"/>
              </p:ext>
            </p:extLst>
          </p:nvPr>
        </p:nvGraphicFramePr>
        <p:xfrm>
          <a:off x="467544" y="2924944"/>
          <a:ext cx="8352928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авая фигурная скобка 3"/>
          <p:cNvSpPr/>
          <p:nvPr/>
        </p:nvSpPr>
        <p:spPr bwMode="auto">
          <a:xfrm rot="16200000" flipH="1">
            <a:off x="4399845" y="1530246"/>
            <a:ext cx="628967" cy="8424935"/>
          </a:xfrm>
          <a:prstGeom prst="rightBrace">
            <a:avLst>
              <a:gd name="adj1" fmla="val 56793"/>
              <a:gd name="adj2" fmla="val 48773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022002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0" cap="small" dirty="0" smtClean="0"/>
              <a:t>НИЖНИЙ УРОВЕНЬ</a:t>
            </a:r>
            <a:endParaRPr lang="ru-RU" sz="2200" b="0" cap="small" dirty="0"/>
          </a:p>
        </p:txBody>
      </p:sp>
      <p:sp>
        <p:nvSpPr>
          <p:cNvPr id="9" name="Овальная выноска 8"/>
          <p:cNvSpPr/>
          <p:nvPr/>
        </p:nvSpPr>
        <p:spPr bwMode="auto">
          <a:xfrm>
            <a:off x="6732240" y="3068960"/>
            <a:ext cx="1944216" cy="1440160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 банки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131840" y="3052445"/>
            <a:ext cx="3600400" cy="1440160"/>
          </a:xfrm>
          <a:prstGeom prst="wedgeEllipseCallout">
            <a:avLst>
              <a:gd name="adj1" fmla="val 26199"/>
              <a:gd name="adj2" fmla="val 6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/>
              <a:t> финансовые компании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3347864" y="2332365"/>
            <a:ext cx="4608512" cy="1440160"/>
          </a:xfrm>
          <a:prstGeom prst="wedgeEllipseCallout">
            <a:avLst>
              <a:gd name="adj1" fmla="val 23079"/>
              <a:gd name="adj2" fmla="val 1072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/>
              <a:t>инвестиционные фонды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4067944" y="5158320"/>
            <a:ext cx="4443896" cy="1440160"/>
          </a:xfrm>
          <a:prstGeom prst="wedgeEllipseCallout">
            <a:avLst>
              <a:gd name="adj1" fmla="val 11453"/>
              <a:gd name="adj2" fmla="val -759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/>
              <a:t> сберегательные кассы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3203848" y="5012729"/>
            <a:ext cx="5484749" cy="1044468"/>
          </a:xfrm>
          <a:prstGeom prst="wedgeEllipseCallout">
            <a:avLst>
              <a:gd name="adj1" fmla="val 38813"/>
              <a:gd name="adj2" fmla="val -582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 пенсионные фонды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Овальная выноска 18"/>
          <p:cNvSpPr/>
          <p:nvPr/>
        </p:nvSpPr>
        <p:spPr bwMode="auto">
          <a:xfrm>
            <a:off x="323528" y="4221088"/>
            <a:ext cx="5040560" cy="937232"/>
          </a:xfrm>
          <a:prstGeom prst="wedgeEllipseCallout">
            <a:avLst>
              <a:gd name="adj1" fmla="val 67966"/>
              <a:gd name="adj2" fmla="val 42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 взаимные фонды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Овальная выноска 20"/>
          <p:cNvSpPr/>
          <p:nvPr/>
        </p:nvSpPr>
        <p:spPr bwMode="auto">
          <a:xfrm>
            <a:off x="683568" y="5022633"/>
            <a:ext cx="3636404" cy="1440160"/>
          </a:xfrm>
          <a:prstGeom prst="wedgeEllipseCallout">
            <a:avLst>
              <a:gd name="adj1" fmla="val 107155"/>
              <a:gd name="adj2" fmla="val -603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/>
              <a:t> страховые компании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63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698625" algn="l"/>
              </a:tabLst>
            </a:pPr>
            <a:r>
              <a:rPr lang="ru-RU" sz="3200" dirty="0" smtClean="0"/>
              <a:t>Главное отличие Центробанка от остальных банков</a:t>
            </a:r>
            <a:endParaRPr lang="en-US" sz="3200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899592" y="2168525"/>
            <a:ext cx="7704856" cy="990600"/>
            <a:chOff x="720" y="1392"/>
            <a:chExt cx="4058" cy="480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7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037431" y="1927225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1145381" y="19796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899592" y="3413125"/>
            <a:ext cx="7695363" cy="990600"/>
            <a:chOff x="720" y="1392"/>
            <a:chExt cx="4058" cy="480"/>
          </a:xfrm>
        </p:grpSpPr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0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1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2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1031081" y="3184525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5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1139825" y="32543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899592" y="4724400"/>
            <a:ext cx="7685881" cy="1800944"/>
            <a:chOff x="720" y="1392"/>
            <a:chExt cx="4058" cy="480"/>
          </a:xfrm>
        </p:grpSpPr>
        <p:sp>
          <p:nvSpPr>
            <p:cNvPr id="7990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903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5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906" name="Group 34"/>
          <p:cNvGrpSpPr>
            <a:grpSpLocks/>
          </p:cNvGrpSpPr>
          <p:nvPr/>
        </p:nvGrpSpPr>
        <p:grpSpPr bwMode="auto">
          <a:xfrm>
            <a:off x="1031081" y="4508500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908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1139031" y="45656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white">
          <a:xfrm>
            <a:off x="1540669" y="2164385"/>
            <a:ext cx="6919764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Экономически независимое учреждение с правом предлагать новые законы парламенту РФ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white">
          <a:xfrm>
            <a:off x="1354294" y="3421290"/>
            <a:ext cx="7242448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Только Центробанк осуществляет эмиссию денег: выпуск дензнаков, являющихся валютой – рубль РФ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white">
          <a:xfrm>
            <a:off x="1650443" y="4783138"/>
            <a:ext cx="6809989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Располагает самыми крупными денежными ре-</a:t>
            </a:r>
            <a:r>
              <a:rPr lang="ru-RU" sz="2400" dirty="0" err="1" smtClean="0">
                <a:solidFill>
                  <a:srgbClr val="FEFFFF"/>
                </a:solidFill>
                <a:latin typeface="Calibri" pitchFamily="34" charset="0"/>
              </a:rPr>
              <a:t>сурсами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: международные резервы – </a:t>
            </a:r>
            <a:r>
              <a:rPr lang="ru-RU" sz="2400" dirty="0" err="1" smtClean="0">
                <a:solidFill>
                  <a:srgbClr val="FEFFFF"/>
                </a:solidFill>
                <a:latin typeface="Calibri" pitchFamily="34" charset="0"/>
              </a:rPr>
              <a:t>иностран-ная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 валюта, золото; внутренние резервы – </a:t>
            </a:r>
            <a:r>
              <a:rPr lang="ru-RU" sz="2400" dirty="0" err="1" smtClean="0">
                <a:solidFill>
                  <a:srgbClr val="FEFFFF"/>
                </a:solidFill>
                <a:latin typeface="Calibri" pitchFamily="34" charset="0"/>
              </a:rPr>
              <a:t>обяза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-тельные резервы коммерческих банков.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/>
      <p:bldP spid="79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698625" algn="l"/>
              </a:tabLst>
            </a:pPr>
            <a:r>
              <a:rPr lang="ru-RU" dirty="0" smtClean="0"/>
              <a:t>Роль Центробанка</a:t>
            </a:r>
            <a:endParaRPr lang="en-US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899592" y="1403445"/>
            <a:ext cx="7704856" cy="709930"/>
            <a:chOff x="720" y="1392"/>
            <a:chExt cx="4058" cy="480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7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798094" y="1150397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929371" y="122421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973137" y="2343966"/>
            <a:ext cx="7695363" cy="709930"/>
            <a:chOff x="720" y="1392"/>
            <a:chExt cx="4058" cy="480"/>
          </a:xfrm>
        </p:grpSpPr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0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1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2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787133" y="2268560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5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864728" y="232491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973137" y="3252781"/>
            <a:ext cx="7685881" cy="1104873"/>
            <a:chOff x="720" y="1360"/>
            <a:chExt cx="4058" cy="512"/>
          </a:xfrm>
        </p:grpSpPr>
        <p:sp>
          <p:nvSpPr>
            <p:cNvPr id="7990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903" name="Group 31"/>
            <p:cNvGrpSpPr>
              <a:grpSpLocks/>
            </p:cNvGrpSpPr>
            <p:nvPr/>
          </p:nvGrpSpPr>
          <p:grpSpPr bwMode="auto">
            <a:xfrm>
              <a:off x="730" y="1360"/>
              <a:ext cx="4043" cy="491"/>
              <a:chOff x="744" y="1360"/>
              <a:chExt cx="3988" cy="491"/>
            </a:xfrm>
          </p:grpSpPr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5" name="AutoShape 33"/>
              <p:cNvSpPr>
                <a:spLocks noChangeArrowheads="1"/>
              </p:cNvSpPr>
              <p:nvPr/>
            </p:nvSpPr>
            <p:spPr bwMode="gray">
              <a:xfrm>
                <a:off x="744" y="1360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906" name="Group 34"/>
          <p:cNvGrpSpPr>
            <a:grpSpLocks/>
          </p:cNvGrpSpPr>
          <p:nvPr/>
        </p:nvGrpSpPr>
        <p:grpSpPr bwMode="auto">
          <a:xfrm>
            <a:off x="799833" y="3215705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908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907783" y="329813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white">
          <a:xfrm>
            <a:off x="1420961" y="1495202"/>
            <a:ext cx="691976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Осуществление денежно-кредитной политики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РФ.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white">
          <a:xfrm>
            <a:off x="1529937" y="2414908"/>
            <a:ext cx="7072237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Кредитование коммерческих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банков.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white">
          <a:xfrm>
            <a:off x="1490143" y="3382170"/>
            <a:ext cx="6809989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Обеспечение стабильной деятельности банков-</a:t>
            </a:r>
            <a:r>
              <a:rPr lang="ru-RU" sz="2400" dirty="0" err="1" smtClean="0">
                <a:solidFill>
                  <a:srgbClr val="FEFFFF"/>
                </a:solidFill>
                <a:latin typeface="Calibri" pitchFamily="34" charset="0"/>
              </a:rPr>
              <a:t>ской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 и финансовой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систем.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949126" y="4542415"/>
            <a:ext cx="7704856" cy="1101722"/>
            <a:chOff x="720" y="1392"/>
            <a:chExt cx="4058" cy="480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792716" y="4485263"/>
            <a:ext cx="611188" cy="608013"/>
            <a:chOff x="579" y="1386"/>
            <a:chExt cx="385" cy="38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7" name="Text Box 15"/>
          <p:cNvSpPr txBox="1">
            <a:spLocks noChangeArrowheads="1"/>
          </p:cNvSpPr>
          <p:nvPr/>
        </p:nvSpPr>
        <p:spPr bwMode="gray">
          <a:xfrm>
            <a:off x="889488" y="455288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</a:rPr>
              <a:t>4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white">
          <a:xfrm>
            <a:off x="1469505" y="4632963"/>
            <a:ext cx="712545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Поддержание устойчивости национальной </a:t>
            </a:r>
            <a:r>
              <a:rPr lang="ru-RU" sz="2400" dirty="0" err="1" smtClean="0">
                <a:solidFill>
                  <a:srgbClr val="FEFFFF"/>
                </a:solidFill>
                <a:latin typeface="Calibri" pitchFamily="34" charset="0"/>
              </a:rPr>
              <a:t>денеж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-ной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единицы – рубля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РФ.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954185" y="5773551"/>
            <a:ext cx="7695363" cy="709930"/>
            <a:chOff x="720" y="1392"/>
            <a:chExt cx="4058" cy="480"/>
          </a:xfrm>
        </p:grpSpPr>
        <p:sp>
          <p:nvSpPr>
            <p:cNvPr id="60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2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21"/>
          <p:cNvGrpSpPr>
            <a:grpSpLocks/>
          </p:cNvGrpSpPr>
          <p:nvPr/>
        </p:nvGrpSpPr>
        <p:grpSpPr bwMode="auto">
          <a:xfrm>
            <a:off x="795704" y="5661816"/>
            <a:ext cx="611188" cy="608013"/>
            <a:chOff x="579" y="1386"/>
            <a:chExt cx="385" cy="383"/>
          </a:xfrm>
        </p:grpSpPr>
        <p:sp>
          <p:nvSpPr>
            <p:cNvPr id="65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7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1" name="Text Box 15"/>
          <p:cNvSpPr txBox="1">
            <a:spLocks noChangeArrowheads="1"/>
          </p:cNvSpPr>
          <p:nvPr/>
        </p:nvSpPr>
        <p:spPr bwMode="gray">
          <a:xfrm rot="10800000" flipV="1">
            <a:off x="927675" y="5757815"/>
            <a:ext cx="382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white">
          <a:xfrm>
            <a:off x="1420961" y="5911848"/>
            <a:ext cx="691976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Хранение запасов денежных средств и </a:t>
            </a:r>
            <a:r>
              <a:rPr lang="ru-RU" sz="2400" dirty="0" smtClean="0">
                <a:solidFill>
                  <a:srgbClr val="FEFFFF"/>
                </a:solidFill>
                <a:latin typeface="Calibri" pitchFamily="34" charset="0"/>
              </a:rPr>
              <a:t>золота.</a:t>
            </a:r>
            <a:endParaRPr lang="en-US" sz="2400" dirty="0">
              <a:solidFill>
                <a:srgbClr val="FE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1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/>
      <p:bldP spid="79916" grpId="0"/>
      <p:bldP spid="58" grpId="0"/>
      <p:bldP spid="72" grpId="0"/>
    </p:bldLst>
  </p:timing>
</p:sld>
</file>

<file path=ppt/theme/theme1.xml><?xml version="1.0" encoding="utf-8"?>
<a:theme xmlns:a="http://schemas.openxmlformats.org/drawingml/2006/main" name="581TGp_gold_light_ani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1TGp_gold_light_ani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581TGp_gold_light_ani</Template>
  <TotalTime>359</TotalTime>
  <Words>740</Words>
  <Application>Microsoft Office PowerPoint</Application>
  <PresentationFormat>Экран 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581TGp_gold_light_ani</vt:lpstr>
      <vt:lpstr>1_581TGp_gold_light_ani</vt:lpstr>
      <vt:lpstr>Финансы в экономике</vt:lpstr>
      <vt:lpstr>ПЛАН:</vt:lpstr>
      <vt:lpstr>Финансы</vt:lpstr>
      <vt:lpstr>Финансы</vt:lpstr>
      <vt:lpstr>Деньги, их функции</vt:lpstr>
      <vt:lpstr>Банковская система</vt:lpstr>
      <vt:lpstr>Банковская система</vt:lpstr>
      <vt:lpstr>Главное отличие Центробанка от остальных банков</vt:lpstr>
      <vt:lpstr>Роль Центробанка</vt:lpstr>
      <vt:lpstr>Коммерческие банки</vt:lpstr>
      <vt:lpstr>Операции банка</vt:lpstr>
      <vt:lpstr>Другие финансовые институты</vt:lpstr>
      <vt:lpstr>Инфляция </vt:lpstr>
      <vt:lpstr>Инфляция </vt:lpstr>
      <vt:lpstr>Влияние инфляции на экономику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Финансы в экономике</dc:title>
  <dc:creator>Ирина</dc:creator>
  <cp:lastModifiedBy>Ирина</cp:lastModifiedBy>
  <cp:revision>28</cp:revision>
  <dcterms:created xsi:type="dcterms:W3CDTF">2013-11-20T08:03:44Z</dcterms:created>
  <dcterms:modified xsi:type="dcterms:W3CDTF">2013-11-20T19:49:24Z</dcterms:modified>
</cp:coreProperties>
</file>