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7" r:id="rId5"/>
    <p:sldId id="281" r:id="rId6"/>
    <p:sldId id="260" r:id="rId7"/>
    <p:sldId id="277" r:id="rId8"/>
    <p:sldId id="263" r:id="rId9"/>
    <p:sldId id="288" r:id="rId10"/>
    <p:sldId id="272" r:id="rId11"/>
    <p:sldId id="289" r:id="rId12"/>
    <p:sldId id="265" r:id="rId13"/>
    <p:sldId id="282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48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20367CB2-F2A6-417C-A687-A643A5BA562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2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98DD-CB1D-42FF-AA43-4DE8BE024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59F3F-F375-4642-82DF-63916FD81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533234F-56F7-477F-83E8-97F448C9C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5F184-2F99-4832-88C3-9BBFA158D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0C2BD-9E6F-44BD-BF34-8B6DB2BBB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0414A-4B41-47A9-9E87-748C1C1A9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2A025-DAC0-49F7-B43E-0F719A2DE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F3A6C-A334-482F-8031-D9844934E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0CC38-0E8F-43FA-A2E7-4C84C0E49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5C80D-D48F-4619-9188-12B81363D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83B11-32F1-41C5-BCE6-131A40366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167756-13C0-4AC3-B464-7C18DBB6E36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648200"/>
            <a:ext cx="5486400" cy="1143000"/>
          </a:xfrm>
        </p:spPr>
        <p:txBody>
          <a:bodyPr/>
          <a:lstStyle/>
          <a:p>
            <a:r>
              <a:rPr lang="ru-RU" sz="2600" cap="all" dirty="0" smtClean="0"/>
              <a:t>Фирмы в экономике</a:t>
            </a:r>
            <a:endParaRPr lang="en-US" sz="44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углом вверх 24"/>
          <p:cNvSpPr/>
          <p:nvPr/>
        </p:nvSpPr>
        <p:spPr>
          <a:xfrm rot="5400000">
            <a:off x="1428728" y="2857496"/>
            <a:ext cx="1214446" cy="928694"/>
          </a:xfrm>
          <a:prstGeom prst="bentUp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4. Постоянные и переменные издержки.</a:t>
            </a:r>
            <a:endParaRPr lang="en-US" sz="3600" dirty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071538" y="4429132"/>
            <a:ext cx="2295525" cy="1365250"/>
            <a:chOff x="471" y="272"/>
            <a:chExt cx="1161" cy="1539"/>
          </a:xfrm>
        </p:grpSpPr>
        <p:sp>
          <p:nvSpPr>
            <p:cNvPr id="21508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9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ПЕРЕМЕННЫЕ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ИЗДЕРЖКИ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857224" y="1428736"/>
            <a:ext cx="2295525" cy="1365250"/>
            <a:chOff x="471" y="272"/>
            <a:chExt cx="1161" cy="1539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2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ПОСТОЯННЫЕ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ИЗДЕРЖКИ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519" name="Text Box 15"/>
          <p:cNvSpPr txBox="1">
            <a:spLocks noChangeArrowheads="1"/>
          </p:cNvSpPr>
          <p:nvPr/>
        </p:nvSpPr>
        <p:spPr bwMode="white">
          <a:xfrm>
            <a:off x="1149350" y="4083050"/>
            <a:ext cx="2128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  Content Title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gray">
          <a:xfrm>
            <a:off x="3143240" y="1285860"/>
            <a:ext cx="5572164" cy="17859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ru-RU" sz="2000" b="1" dirty="0" smtClean="0"/>
              <a:t>Постоянные издержки – это та часть 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/>
              <a:t>общих издержек, которая не зависит 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/>
              <a:t>на данный момент времени от объёма 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/>
              <a:t>выпускаемой </a:t>
            </a:r>
            <a:r>
              <a:rPr lang="ru-RU" sz="2000" b="1" dirty="0" smtClean="0"/>
              <a:t> </a:t>
            </a:r>
            <a:r>
              <a:rPr lang="ru-RU" sz="2000" b="1" dirty="0" smtClean="0"/>
              <a:t>продукции.</a:t>
            </a:r>
            <a:endParaRPr lang="ru-RU" sz="2000" b="1" dirty="0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gray">
          <a:xfrm>
            <a:off x="3351213" y="4643446"/>
            <a:ext cx="4649787" cy="171451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2000" dirty="0" smtClean="0"/>
              <a:t>Это та часть общих издержек, вели-</a:t>
            </a:r>
          </a:p>
          <a:p>
            <a:pPr algn="r"/>
            <a:r>
              <a:rPr lang="ru-RU" sz="2000" dirty="0" smtClean="0"/>
              <a:t>чина которых на данный период </a:t>
            </a:r>
            <a:r>
              <a:rPr lang="ru-RU" sz="2000" dirty="0" err="1" smtClean="0"/>
              <a:t>вре</a:t>
            </a:r>
            <a:r>
              <a:rPr lang="ru-RU" sz="2000" dirty="0" smtClean="0"/>
              <a:t>-</a:t>
            </a:r>
          </a:p>
          <a:p>
            <a:pPr algn="r"/>
            <a:r>
              <a:rPr lang="ru-RU" sz="2000" dirty="0" err="1" smtClean="0"/>
              <a:t>мени</a:t>
            </a:r>
            <a:r>
              <a:rPr lang="ru-RU" sz="2000" dirty="0" smtClean="0"/>
              <a:t> находится в прямой </a:t>
            </a:r>
            <a:r>
              <a:rPr lang="ru-RU" sz="2000" dirty="0" err="1" smtClean="0"/>
              <a:t>зави</a:t>
            </a:r>
            <a:r>
              <a:rPr lang="ru-RU" sz="2000" dirty="0" smtClean="0"/>
              <a:t>-</a:t>
            </a:r>
          </a:p>
          <a:p>
            <a:pPr algn="r"/>
            <a:r>
              <a:rPr lang="ru-RU" sz="2000" dirty="0" err="1" smtClean="0"/>
              <a:t>симости</a:t>
            </a:r>
            <a:r>
              <a:rPr lang="ru-RU" sz="2000" dirty="0" smtClean="0"/>
              <a:t> от объёма производства </a:t>
            </a:r>
          </a:p>
          <a:p>
            <a:pPr algn="r"/>
            <a:r>
              <a:rPr lang="ru-RU" sz="2000" dirty="0" smtClean="0"/>
              <a:t>и реализации продукции.</a:t>
            </a:r>
            <a:endParaRPr lang="ru-RU" sz="2000" dirty="0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gray">
          <a:xfrm>
            <a:off x="3143240" y="1928802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gray">
          <a:xfrm>
            <a:off x="3352800" y="528161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1736" y="3214686"/>
            <a:ext cx="442915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Арендная плата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Зарплата управленческого аппарата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квалификации работников</a:t>
            </a:r>
            <a:endParaRPr lang="ru-RU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214546" y="928670"/>
            <a:ext cx="6143668" cy="928694"/>
          </a:xfrm>
          <a:prstGeom prst="wedgeRoundRectCallout">
            <a:avLst>
              <a:gd name="adj1" fmla="val -37428"/>
              <a:gd name="adj2" fmla="val 96300"/>
              <a:gd name="adj3" fmla="val 16667"/>
            </a:avLst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Амортизация – уменьшение стоимости капитальных ресурсов по мере их износа в процессе производственного использования.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282" y="5786454"/>
            <a:ext cx="3571900" cy="107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сырья, энергии, топлива, труда, транспортных услуг, тары, упаковки, проч.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0713" y="1447800"/>
            <a:ext cx="8023253" cy="5053034"/>
          </a:xfrm>
          <a:noFill/>
          <a:ln/>
        </p:spPr>
        <p:txBody>
          <a:bodyPr/>
          <a:lstStyle/>
          <a:p>
            <a:pPr algn="just"/>
            <a:r>
              <a:rPr lang="ru-RU" sz="2600" b="1" i="1" dirty="0" smtClean="0"/>
              <a:t>Переменными издержками </a:t>
            </a:r>
            <a:r>
              <a:rPr lang="ru-RU" sz="2600" b="1" i="1" dirty="0" err="1" smtClean="0"/>
              <a:t>предпринима-тель</a:t>
            </a:r>
            <a:r>
              <a:rPr lang="ru-RU" sz="2600" b="1" i="1" dirty="0" smtClean="0"/>
              <a:t> может управлять, т.к. их величина меняется в течение краткосрочного периода в результате изменения объёма производства.</a:t>
            </a:r>
          </a:p>
          <a:p>
            <a:pPr indent="12700" algn="just">
              <a:buFont typeface="Wingdings" pitchFamily="2" charset="2"/>
              <a:buChar char="ü"/>
            </a:pPr>
            <a:r>
              <a:rPr lang="ru-RU" sz="2400" b="1" i="1" dirty="0" smtClean="0"/>
              <a:t>Переменные издержки возрастают с </a:t>
            </a:r>
            <a:r>
              <a:rPr lang="ru-RU" sz="2400" b="1" i="1" dirty="0" err="1" smtClean="0"/>
              <a:t>увели-чением</a:t>
            </a:r>
            <a:r>
              <a:rPr lang="ru-RU" sz="2400" b="1" i="1" dirty="0" smtClean="0"/>
              <a:t> объёма производства и сокращаются с его уменьшением.</a:t>
            </a:r>
            <a:endParaRPr lang="ru-RU" sz="2400" b="1" i="1" dirty="0" smtClean="0"/>
          </a:p>
          <a:p>
            <a:pPr algn="just"/>
            <a:r>
              <a:rPr lang="ru-RU" sz="2600" b="1" dirty="0" smtClean="0"/>
              <a:t>Постоянные издержки находятся вне контроля администрации фирмы, т.к. </a:t>
            </a:r>
            <a:r>
              <a:rPr lang="ru-RU" sz="2600" b="1" dirty="0" err="1" smtClean="0"/>
              <a:t>обяза-тельны</a:t>
            </a:r>
            <a:r>
              <a:rPr lang="ru-RU" sz="2600" b="1" dirty="0" smtClean="0"/>
              <a:t> и должны быть выплачены вне зависимости от объёма производства.</a:t>
            </a:r>
            <a:endParaRPr lang="en-US" sz="26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28698"/>
          </a:xfrm>
        </p:spPr>
        <p:txBody>
          <a:bodyPr/>
          <a:lstStyle/>
          <a:p>
            <a:r>
              <a:rPr lang="ru-RU" sz="3600" dirty="0" smtClean="0"/>
              <a:t>4. Постоянные и переменные издержки.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890713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экономике эффектом называют конкретный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положительный результат какой-либо деятельности.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81388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путём сравнения величины эффекта 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издержек, обеспечивающих получение эффекта.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4997450"/>
            <a:ext cx="6653212" cy="150338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процесса, определяемая как отношение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эффекта к затратам.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анализа эффективности используется такой показатель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рентабельность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706563" y="16637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706563" y="32734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706563" y="47752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</a:t>
            </a:r>
            <a:endParaRPr lang="ru-RU" sz="2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57260"/>
          </a:xfrm>
        </p:spPr>
        <p:txBody>
          <a:bodyPr/>
          <a:lstStyle/>
          <a:p>
            <a:r>
              <a:rPr lang="ru-RU" sz="3600" dirty="0" smtClean="0"/>
              <a:t>4. Постоянные и переменные издержки.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gray">
          <a:xfrm>
            <a:off x="828675" y="4503738"/>
            <a:ext cx="7400925" cy="178276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gray">
          <a:xfrm flipH="1">
            <a:off x="866775" y="4562475"/>
            <a:ext cx="2436813" cy="1670050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gray">
          <a:xfrm flipH="1">
            <a:off x="3313113" y="4562475"/>
            <a:ext cx="2436812" cy="1670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gray">
          <a:xfrm flipH="1">
            <a:off x="5751513" y="4560888"/>
            <a:ext cx="2436812" cy="167005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57" name="Picture 13" descr="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150" y="2667000"/>
            <a:ext cx="1365250" cy="1552575"/>
          </a:xfrm>
          <a:prstGeom prst="rect">
            <a:avLst/>
          </a:prstGeom>
          <a:noFill/>
        </p:spPr>
      </p:pic>
      <p:sp>
        <p:nvSpPr>
          <p:cNvPr id="31758" name="Freeform 14"/>
          <p:cNvSpPr>
            <a:spLocks/>
          </p:cNvSpPr>
          <p:nvPr/>
        </p:nvSpPr>
        <p:spPr bwMode="gray">
          <a:xfrm>
            <a:off x="4572000" y="1562100"/>
            <a:ext cx="1092200" cy="2857500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12700" cap="flat" cmpd="sng">
            <a:solidFill>
              <a:srgbClr val="96969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59" name="Picture 15" descr="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3200400"/>
            <a:ext cx="1095375" cy="1295400"/>
          </a:xfrm>
          <a:prstGeom prst="rect">
            <a:avLst/>
          </a:prstGeom>
          <a:noFill/>
        </p:spPr>
      </p:pic>
      <p:pic>
        <p:nvPicPr>
          <p:cNvPr id="31760" name="Picture 16" descr="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775" y="2568575"/>
            <a:ext cx="1470025" cy="1470025"/>
          </a:xfrm>
          <a:prstGeom prst="rect">
            <a:avLst/>
          </a:prstGeom>
          <a:noFill/>
        </p:spPr>
      </p:pic>
      <p:pic>
        <p:nvPicPr>
          <p:cNvPr id="31761" name="Picture 17" descr="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011488"/>
            <a:ext cx="1608138" cy="1408112"/>
          </a:xfrm>
          <a:prstGeom prst="rect">
            <a:avLst/>
          </a:prstGeom>
          <a:noFill/>
        </p:spPr>
      </p:pic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33400" y="1524000"/>
            <a:ext cx="368141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                                  </a:t>
            </a:r>
            <a:r>
              <a:rPr lang="ru-RU" sz="2000" dirty="0" smtClean="0">
                <a:solidFill>
                  <a:srgbClr val="000000"/>
                </a:solidFill>
              </a:rPr>
              <a:t>прибыль</a:t>
            </a:r>
          </a:p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Рентабельность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=                       </a:t>
            </a:r>
            <a:r>
              <a:rPr lang="ru-RU" sz="1600" dirty="0" smtClean="0">
                <a:solidFill>
                  <a:srgbClr val="000000"/>
                </a:solidFill>
              </a:rPr>
              <a:t>                          </a:t>
            </a:r>
          </a:p>
          <a:p>
            <a:pPr eaLnBrk="0" hangingPunct="0"/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                             </a:t>
            </a:r>
            <a:r>
              <a:rPr lang="ru-RU" sz="2000" dirty="0" smtClean="0">
                <a:solidFill>
                  <a:srgbClr val="000000"/>
                </a:solidFill>
              </a:rPr>
              <a:t>затраты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gray">
          <a:xfrm>
            <a:off x="381000" y="1739900"/>
            <a:ext cx="47596" cy="61753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57260"/>
          </a:xfrm>
        </p:spPr>
        <p:txBody>
          <a:bodyPr/>
          <a:lstStyle/>
          <a:p>
            <a:r>
              <a:rPr lang="ru-RU" sz="3600" dirty="0" smtClean="0"/>
              <a:t>4. Постоянные и переменные издержки.</a:t>
            </a:r>
            <a:endParaRPr lang="en-US" sz="36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71736" y="2000240"/>
            <a:ext cx="10001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8662" y="457200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Рентабельность рассчитывается как отношение прибыли, полученной предприятием за определённый период, к сделанным за тот же период затратам.</a:t>
            </a:r>
            <a:endParaRPr lang="ru-RU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428596" y="1714488"/>
            <a:ext cx="4495800" cy="12144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Домашнее</a:t>
            </a:r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endParaRPr lang="ru-RU" sz="3600" b="1" kern="10" dirty="0" smtClean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задание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428728" y="3143248"/>
            <a:ext cx="2357454" cy="500066"/>
          </a:xfrm>
          <a:noFill/>
          <a:ln/>
        </p:spPr>
        <p:txBody>
          <a:bodyPr/>
          <a:lstStyle/>
          <a:p>
            <a:r>
              <a:rPr lang="ru-RU" sz="2800" dirty="0" smtClean="0">
                <a:solidFill>
                  <a:schemeClr val="accent4"/>
                </a:solidFill>
              </a:rPr>
              <a:t>§ </a:t>
            </a:r>
            <a:r>
              <a:rPr lang="ru-RU" sz="2800" dirty="0" smtClean="0">
                <a:solidFill>
                  <a:schemeClr val="accent4"/>
                </a:solidFill>
              </a:rPr>
              <a:t>4, задача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279386" cy="91917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393690" cy="1427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571736" y="5643578"/>
            <a:ext cx="395286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714612" y="2928934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86050" y="378619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643174" y="4357694"/>
            <a:ext cx="285752" cy="35719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dirty="0" smtClean="0"/>
              <a:t>План.</a:t>
            </a:r>
            <a:endParaRPr lang="en-US" sz="4300" dirty="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7187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143240" y="178592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/>
              <a:t>Понятие «фирма» в экономике</a:t>
            </a:r>
            <a:endParaRPr lang="ru-RU" sz="2400" dirty="0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2500306"/>
            <a:ext cx="5105400" cy="78581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/>
              <a:t>Факторы производства и фактор-</a:t>
            </a:r>
          </a:p>
          <a:p>
            <a:r>
              <a:rPr lang="ru-RU" sz="2400" dirty="0" err="1" smtClean="0"/>
              <a:t>ные</a:t>
            </a:r>
            <a:r>
              <a:rPr lang="ru-RU" sz="2400" dirty="0" smtClean="0"/>
              <a:t> доходы</a:t>
            </a:r>
            <a:endParaRPr lang="ru-RU" sz="2400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500430" y="3429000"/>
            <a:ext cx="5105400" cy="73819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/>
              <a:t>Экономические и бухгалтерские </a:t>
            </a:r>
          </a:p>
          <a:p>
            <a:r>
              <a:rPr lang="ru-RU" sz="2400" dirty="0" smtClean="0"/>
              <a:t>издержки и прибыль</a:t>
            </a:r>
            <a:endParaRPr lang="ru-RU" sz="2400" dirty="0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000364" y="1928802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86116" y="2857496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357554" y="364331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286116" y="4357694"/>
            <a:ext cx="5105400" cy="7556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/>
              <a:t>Постоянные и переменные </a:t>
            </a:r>
            <a:r>
              <a:rPr lang="ru-RU" sz="2400" dirty="0" err="1" smtClean="0"/>
              <a:t>издер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жки</a:t>
            </a:r>
            <a:r>
              <a:rPr lang="ru-RU" sz="2400" dirty="0" smtClean="0"/>
              <a:t> производства</a:t>
            </a:r>
            <a:endParaRPr lang="ru-RU" sz="2400" dirty="0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143240" y="464344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2928926" y="5286388"/>
            <a:ext cx="5105400" cy="7143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/>
              <a:t>Налоги, уплачиваемые </a:t>
            </a:r>
            <a:r>
              <a:rPr lang="ru-RU" sz="2400" dirty="0" err="1" smtClean="0"/>
              <a:t>предприя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тиями</a:t>
            </a:r>
            <a:endParaRPr lang="ru-RU" sz="2400" dirty="0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2786050" y="557214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2928926" y="4714884"/>
            <a:ext cx="285752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90" grpId="0" animBg="1"/>
      <p:bldP spid="7192" grpId="0" animBg="1"/>
      <p:bldP spid="7197" grpId="0" animBg="1"/>
      <p:bldP spid="72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1. Понятие «фирма» в экономике.</a:t>
            </a:r>
            <a:endParaRPr lang="ru-RU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0713" y="1447800"/>
            <a:ext cx="8023253" cy="4552968"/>
          </a:xfrm>
          <a:noFill/>
          <a:ln/>
        </p:spPr>
        <p:txBody>
          <a:bodyPr/>
          <a:lstStyle/>
          <a:p>
            <a:pPr algn="just"/>
            <a:r>
              <a:rPr lang="ru-RU" sz="2600" b="1" i="1" dirty="0" smtClean="0"/>
              <a:t>Фирма в экономике (предприятие) </a:t>
            </a:r>
            <a:r>
              <a:rPr lang="ru-RU" sz="2600" b="1" dirty="0" smtClean="0"/>
              <a:t>– это коммерческая организация, </a:t>
            </a:r>
            <a:r>
              <a:rPr lang="ru-RU" sz="2600" b="1" dirty="0" err="1" smtClean="0"/>
              <a:t>осуществляю-щая</a:t>
            </a:r>
            <a:r>
              <a:rPr lang="ru-RU" sz="2600" b="1" dirty="0" smtClean="0"/>
              <a:t> затраты экономических ресурсов для изготовления товаров и услуг, реализуемых на рынке.</a:t>
            </a:r>
            <a:endParaRPr lang="en-US" b="1" dirty="0"/>
          </a:p>
          <a:p>
            <a:pPr lvl="1"/>
            <a:r>
              <a:rPr lang="ru-RU" sz="2000" dirty="0" smtClean="0"/>
              <a:t>Фирмы выступают на рынках товаров и услуг в качестве продавцов.</a:t>
            </a:r>
          </a:p>
          <a:p>
            <a:pPr lvl="1"/>
            <a:r>
              <a:rPr lang="ru-RU" sz="2000" dirty="0" smtClean="0"/>
              <a:t>Владелец стремится получить доход в форме прибыли.</a:t>
            </a:r>
          </a:p>
          <a:p>
            <a:pPr marL="355600" lvl="1" indent="-35560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Что может помочь производителю добиться эффективного производства и обеспечить жизнеспособность фирмы?</a:t>
            </a:r>
            <a:endParaRPr lang="en-US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149019"/>
            <a:ext cx="1732690" cy="47089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3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71574"/>
          </a:xfrm>
        </p:spPr>
        <p:txBody>
          <a:bodyPr/>
          <a:lstStyle/>
          <a:p>
            <a:r>
              <a:rPr lang="ru-RU" sz="4000" dirty="0" smtClean="0"/>
              <a:t>2. Факторы </a:t>
            </a:r>
            <a:r>
              <a:rPr lang="ru-RU" sz="4000" dirty="0" smtClean="0"/>
              <a:t>производства и факторные доходы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Факторы производства.</a:t>
            </a:r>
          </a:p>
          <a:p>
            <a:pPr marL="514350" indent="-63500"/>
            <a:r>
              <a:rPr lang="ru-RU" dirty="0" smtClean="0"/>
              <a:t>Понятие факторов производства.</a:t>
            </a:r>
          </a:p>
          <a:p>
            <a:pPr marL="514350" indent="-63500"/>
            <a:r>
              <a:rPr lang="ru-RU" dirty="0" smtClean="0"/>
              <a:t>Экономические ресурсы.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ru-RU" dirty="0" smtClean="0"/>
              <a:t>Факторные доходы.</a:t>
            </a:r>
          </a:p>
          <a:p>
            <a:pPr marL="514350" indent="17463"/>
            <a:r>
              <a:rPr lang="ru-RU" dirty="0" smtClean="0"/>
              <a:t>Заработная плата.</a:t>
            </a:r>
          </a:p>
          <a:p>
            <a:pPr marL="514350" indent="17463"/>
            <a:r>
              <a:rPr lang="ru-RU" dirty="0" smtClean="0"/>
              <a:t>Рента.</a:t>
            </a:r>
          </a:p>
          <a:p>
            <a:pPr marL="514350" indent="17463"/>
            <a:r>
              <a:rPr lang="ru-RU" dirty="0" smtClean="0"/>
              <a:t>Прибыль.</a:t>
            </a:r>
          </a:p>
          <a:p>
            <a:pPr marL="514350" indent="17463"/>
            <a:r>
              <a:rPr lang="ru-RU" dirty="0" smtClean="0"/>
              <a:t>Капитал.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dirty="0" smtClean="0"/>
              <a:t>2. Факторы производства</a:t>
            </a:r>
            <a:endParaRPr lang="en-US" sz="4300" dirty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gray">
          <a:xfrm flipV="1">
            <a:off x="0" y="-1752600"/>
            <a:ext cx="9144000" cy="6248400"/>
          </a:xfrm>
          <a:custGeom>
            <a:avLst/>
            <a:gdLst>
              <a:gd name="G0" fmla="+- 7224 0 0"/>
              <a:gd name="G1" fmla="+- -9175604 0 0"/>
              <a:gd name="G2" fmla="+- 0 0 -9175604"/>
              <a:gd name="T0" fmla="*/ 0 256 1"/>
              <a:gd name="T1" fmla="*/ 180 256 1"/>
              <a:gd name="G3" fmla="+- -9175604 T0 T1"/>
              <a:gd name="T2" fmla="*/ 0 256 1"/>
              <a:gd name="T3" fmla="*/ 90 256 1"/>
              <a:gd name="G4" fmla="+- -9175604 T2 T3"/>
              <a:gd name="G5" fmla="*/ G4 2 1"/>
              <a:gd name="T4" fmla="*/ 90 256 1"/>
              <a:gd name="T5" fmla="*/ 0 256 1"/>
              <a:gd name="G6" fmla="+- -9175604 T4 T5"/>
              <a:gd name="G7" fmla="*/ G6 2 1"/>
              <a:gd name="G8" fmla="abs -917560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224"/>
              <a:gd name="G18" fmla="*/ 7224 1 2"/>
              <a:gd name="G19" fmla="+- G18 5400 0"/>
              <a:gd name="G20" fmla="cos G19 -9175604"/>
              <a:gd name="G21" fmla="sin G19 -9175604"/>
              <a:gd name="G22" fmla="+- G20 10800 0"/>
              <a:gd name="G23" fmla="+- G21 10800 0"/>
              <a:gd name="G24" fmla="+- 10800 0 G20"/>
              <a:gd name="G25" fmla="+- 7224 10800 0"/>
              <a:gd name="G26" fmla="?: G9 G17 G25"/>
              <a:gd name="G27" fmla="?: G9 0 21600"/>
              <a:gd name="G28" fmla="cos 10800 -9175604"/>
              <a:gd name="G29" fmla="sin 10800 -9175604"/>
              <a:gd name="G30" fmla="sin 7224 -9175604"/>
              <a:gd name="G31" fmla="+- G28 10800 0"/>
              <a:gd name="G32" fmla="+- G29 10800 0"/>
              <a:gd name="G33" fmla="+- G30 10800 0"/>
              <a:gd name="G34" fmla="?: G4 0 G31"/>
              <a:gd name="G35" fmla="?: -9175604 G34 0"/>
              <a:gd name="G36" fmla="?: G6 G35 G31"/>
              <a:gd name="G37" fmla="+- 21600 0 G36"/>
              <a:gd name="G38" fmla="?: G4 0 G33"/>
              <a:gd name="G39" fmla="?: -917560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95 w 21600"/>
              <a:gd name="T15" fmla="*/ 5008 h 21600"/>
              <a:gd name="T16" fmla="*/ 10800 w 21600"/>
              <a:gd name="T17" fmla="*/ 3576 h 21600"/>
              <a:gd name="T18" fmla="*/ 17705 w 21600"/>
              <a:gd name="T19" fmla="*/ 500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65" y="6157"/>
                </a:moveTo>
                <a:cubicBezTo>
                  <a:pt x="6637" y="4521"/>
                  <a:pt x="8664" y="3575"/>
                  <a:pt x="10800" y="3576"/>
                </a:cubicBezTo>
                <a:cubicBezTo>
                  <a:pt x="12935" y="3576"/>
                  <a:pt x="14962" y="4521"/>
                  <a:pt x="16334" y="6157"/>
                </a:cubicBezTo>
                <a:lnTo>
                  <a:pt x="19074" y="3859"/>
                </a:lnTo>
                <a:cubicBezTo>
                  <a:pt x="17022" y="1412"/>
                  <a:pt x="13992" y="-1"/>
                  <a:pt x="10799" y="0"/>
                </a:cubicBezTo>
                <a:cubicBezTo>
                  <a:pt x="7607" y="0"/>
                  <a:pt x="4577" y="1412"/>
                  <a:pt x="2525" y="3859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BDCBDB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Harsh3" dir="l"/>
          </a:scene3d>
          <a:sp3d extrusionH="2259000" prstMaterial="legacyPlastic">
            <a:bevelT w="13500" h="13500" prst="angle"/>
            <a:bevelB w="13500" h="13500" prst="angle"/>
            <a:extrusionClr>
              <a:srgbClr val="0033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724" name="Freeform 4"/>
          <p:cNvSpPr>
            <a:spLocks/>
          </p:cNvSpPr>
          <p:nvPr/>
        </p:nvSpPr>
        <p:spPr bwMode="gray">
          <a:xfrm>
            <a:off x="692150" y="2933700"/>
            <a:ext cx="7767638" cy="3043238"/>
          </a:xfrm>
          <a:custGeom>
            <a:avLst/>
            <a:gdLst/>
            <a:ahLst/>
            <a:cxnLst>
              <a:cxn ang="0">
                <a:pos x="4878" y="0"/>
              </a:cxn>
              <a:cxn ang="0">
                <a:pos x="4893" y="440"/>
              </a:cxn>
              <a:cxn ang="0">
                <a:pos x="2467" y="1917"/>
              </a:cxn>
              <a:cxn ang="0">
                <a:pos x="21" y="500"/>
              </a:cxn>
              <a:cxn ang="0">
                <a:pos x="0" y="2"/>
              </a:cxn>
              <a:cxn ang="0">
                <a:pos x="2461" y="667"/>
              </a:cxn>
              <a:cxn ang="0">
                <a:pos x="4878" y="0"/>
              </a:cxn>
            </a:cxnLst>
            <a:rect l="0" t="0" r="r" b="b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gradFill rotWithShape="1">
            <a:gsLst>
              <a:gs pos="0">
                <a:srgbClr val="0D2D47"/>
              </a:gs>
              <a:gs pos="50000">
                <a:srgbClr val="0F5C83"/>
              </a:gs>
              <a:gs pos="100000">
                <a:srgbClr val="0D2D4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производства представляет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собой процесс превращения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факторов производства в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 и услуги.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gray">
          <a:xfrm flipH="1">
            <a:off x="2216150" y="4900613"/>
            <a:ext cx="874713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gray">
          <a:xfrm>
            <a:off x="5970588" y="4916488"/>
            <a:ext cx="874712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gray">
          <a:xfrm flipH="1">
            <a:off x="666750" y="4556125"/>
            <a:ext cx="1143000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gray">
          <a:xfrm>
            <a:off x="7362825" y="4551363"/>
            <a:ext cx="1103313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gray">
          <a:xfrm flipH="1">
            <a:off x="2227263" y="2911475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gray">
          <a:xfrm>
            <a:off x="5981700" y="2927350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gray">
          <a:xfrm>
            <a:off x="4575175" y="3109913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3" name="Freeform 13"/>
          <p:cNvSpPr>
            <a:spLocks/>
          </p:cNvSpPr>
          <p:nvPr/>
        </p:nvSpPr>
        <p:spPr bwMode="gray">
          <a:xfrm>
            <a:off x="685800" y="2916238"/>
            <a:ext cx="7743825" cy="103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3" y="649"/>
              </a:cxn>
              <a:cxn ang="0">
                <a:pos x="4878" y="17"/>
              </a:cxn>
            </a:cxnLst>
            <a:rect l="0" t="0" r="r" b="b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mpd="sng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gray">
          <a:xfrm flipH="1">
            <a:off x="2216150" y="4841875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gray">
          <a:xfrm>
            <a:off x="5970588" y="4857750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gray">
          <a:xfrm flipH="1">
            <a:off x="666750" y="4497388"/>
            <a:ext cx="1143000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gray">
          <a:xfrm>
            <a:off x="7362825" y="4492625"/>
            <a:ext cx="1103313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gray">
          <a:xfrm>
            <a:off x="4575175" y="3051175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1219200" y="1709738"/>
            <a:ext cx="1295400" cy="1371600"/>
            <a:chOff x="192" y="1917"/>
            <a:chExt cx="1042" cy="1102"/>
          </a:xfrm>
        </p:grpSpPr>
        <p:grpSp>
          <p:nvGrpSpPr>
            <p:cNvPr id="30740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41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42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43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ТРУД</a:t>
                </a:r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0744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6545263" y="1709738"/>
            <a:ext cx="1295400" cy="1371600"/>
            <a:chOff x="192" y="1917"/>
            <a:chExt cx="1042" cy="1102"/>
          </a:xfrm>
        </p:grpSpPr>
        <p:pic>
          <p:nvPicPr>
            <p:cNvPr id="30747" name="Picture 27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291" y="2781"/>
              <a:ext cx="858" cy="238"/>
            </a:xfrm>
            <a:prstGeom prst="rect">
              <a:avLst/>
            </a:prstGeom>
            <a:noFill/>
          </p:spPr>
        </p:pic>
        <p:pic>
          <p:nvPicPr>
            <p:cNvPr id="30748" name="Picture 2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92" y="1917"/>
              <a:ext cx="1042" cy="1016"/>
            </a:xfrm>
            <a:prstGeom prst="rect">
              <a:avLst/>
            </a:prstGeom>
            <a:noFill/>
          </p:spPr>
        </p:pic>
        <p:sp>
          <p:nvSpPr>
            <p:cNvPr id="30749" name="Oval 29"/>
            <p:cNvSpPr>
              <a:spLocks noChangeArrowheads="1"/>
            </p:cNvSpPr>
            <p:nvPr/>
          </p:nvSpPr>
          <p:spPr bwMode="gray">
            <a:xfrm>
              <a:off x="192" y="1917"/>
              <a:ext cx="1035" cy="1019"/>
            </a:xfrm>
            <a:prstGeom prst="ellipse">
              <a:avLst/>
            </a:prstGeom>
            <a:gradFill rotWithShape="1">
              <a:gsLst>
                <a:gs pos="0">
                  <a:srgbClr val="FCA96A">
                    <a:gamma/>
                    <a:shade val="46275"/>
                    <a:invGamma/>
                    <a:alpha val="89999"/>
                  </a:srgbClr>
                </a:gs>
                <a:gs pos="50000">
                  <a:srgbClr val="FCA96A">
                    <a:alpha val="55000"/>
                  </a:srgbClr>
                </a:gs>
                <a:gs pos="100000">
                  <a:srgbClr val="FCA96A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b="1" dirty="0" smtClean="0"/>
                <a:t>?</a:t>
              </a:r>
              <a:endParaRPr lang="ru-RU" sz="4800" b="1" dirty="0"/>
            </a:p>
          </p:txBody>
        </p:sp>
      </p:grpSp>
      <p:grpSp>
        <p:nvGrpSpPr>
          <p:cNvPr id="30754" name="Group 34"/>
          <p:cNvGrpSpPr>
            <a:grpSpLocks/>
          </p:cNvGrpSpPr>
          <p:nvPr/>
        </p:nvGrpSpPr>
        <p:grpSpPr bwMode="auto">
          <a:xfrm>
            <a:off x="2743200" y="1865313"/>
            <a:ext cx="1654175" cy="1749425"/>
            <a:chOff x="192" y="1917"/>
            <a:chExt cx="1042" cy="1102"/>
          </a:xfrm>
        </p:grpSpPr>
        <p:pic>
          <p:nvPicPr>
            <p:cNvPr id="30755" name="Picture 35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291" y="2781"/>
              <a:ext cx="858" cy="238"/>
            </a:xfrm>
            <a:prstGeom prst="rect">
              <a:avLst/>
            </a:prstGeom>
            <a:noFill/>
          </p:spPr>
        </p:pic>
        <p:pic>
          <p:nvPicPr>
            <p:cNvPr id="30756" name="Picture 36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92" y="1917"/>
              <a:ext cx="1042" cy="1016"/>
            </a:xfrm>
            <a:prstGeom prst="rect">
              <a:avLst/>
            </a:prstGeom>
            <a:noFill/>
          </p:spPr>
        </p:pic>
        <p:sp>
          <p:nvSpPr>
            <p:cNvPr id="30757" name="Oval 37"/>
            <p:cNvSpPr>
              <a:spLocks noChangeArrowheads="1"/>
            </p:cNvSpPr>
            <p:nvPr/>
          </p:nvSpPr>
          <p:spPr bwMode="gray">
            <a:xfrm>
              <a:off x="192" y="1917"/>
              <a:ext cx="1035" cy="1019"/>
            </a:xfrm>
            <a:prstGeom prst="ellipse">
              <a:avLst/>
            </a:prstGeom>
            <a:gradFill rotWithShape="1">
              <a:gsLst>
                <a:gs pos="0">
                  <a:srgbClr val="6FF775">
                    <a:gamma/>
                    <a:shade val="46275"/>
                    <a:invGamma/>
                    <a:alpha val="89999"/>
                  </a:srgbClr>
                </a:gs>
                <a:gs pos="50000">
                  <a:srgbClr val="6FF775">
                    <a:alpha val="55000"/>
                  </a:srgbClr>
                </a:gs>
                <a:gs pos="100000">
                  <a:srgbClr val="6FF775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4638675" y="1865313"/>
            <a:ext cx="1654175" cy="1749425"/>
            <a:chOff x="192" y="1917"/>
            <a:chExt cx="1042" cy="1102"/>
          </a:xfrm>
        </p:grpSpPr>
        <p:grpSp>
          <p:nvGrpSpPr>
            <p:cNvPr id="30760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61" name="Picture 41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62" name="Picture 42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63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КАПИТАЛ</a:t>
                </a:r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0764" name="Picture 4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7" name="TextBox 46"/>
          <p:cNvSpPr txBox="1"/>
          <p:nvPr/>
        </p:nvSpPr>
        <p:spPr>
          <a:xfrm>
            <a:off x="6357950" y="1928802"/>
            <a:ext cx="214314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ПРЕДПРИНИМА-ТЕЛЬСКИЕ СПОСОБНОСТИ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4000496" y="3030538"/>
            <a:ext cx="4865692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2000" dirty="0" smtClean="0"/>
              <a:t>У каждого фактора производства </a:t>
            </a:r>
          </a:p>
          <a:p>
            <a:pPr algn="r"/>
            <a:r>
              <a:rPr lang="ru-RU" sz="2000" dirty="0" smtClean="0"/>
              <a:t>есть свой хозяин, получающий воз-</a:t>
            </a:r>
          </a:p>
          <a:p>
            <a:pPr algn="r"/>
            <a:r>
              <a:rPr lang="ru-RU" sz="2000" dirty="0" err="1" smtClean="0"/>
              <a:t>мещение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оплатуза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пользова</a:t>
            </a:r>
            <a:r>
              <a:rPr lang="ru-RU" sz="2000" dirty="0" smtClean="0"/>
              <a:t>-</a:t>
            </a:r>
          </a:p>
          <a:p>
            <a:pPr algn="r"/>
            <a:r>
              <a:rPr lang="ru-RU" sz="2000" dirty="0" err="1" smtClean="0"/>
              <a:t>ние</a:t>
            </a:r>
            <a:r>
              <a:rPr lang="ru-RU" sz="2000" dirty="0" smtClean="0"/>
              <a:t> его ресурсами с его согласия.</a:t>
            </a:r>
            <a:endParaRPr lang="ru-RU" sz="2000" dirty="0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4214810" y="4429132"/>
            <a:ext cx="4654552" cy="157163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2000" dirty="0" smtClean="0"/>
              <a:t>Эффективность производственной </a:t>
            </a:r>
          </a:p>
          <a:p>
            <a:pPr algn="r"/>
            <a:r>
              <a:rPr lang="ru-RU" sz="2000" dirty="0" smtClean="0"/>
              <a:t>деятельности фирмы зависит от </a:t>
            </a:r>
          </a:p>
          <a:p>
            <a:pPr algn="r"/>
            <a:r>
              <a:rPr lang="ru-RU" sz="2000" dirty="0" smtClean="0"/>
              <a:t>рационального соединения и </a:t>
            </a:r>
            <a:r>
              <a:rPr lang="ru-RU" sz="2000" dirty="0" err="1" smtClean="0"/>
              <a:t>и</a:t>
            </a:r>
            <a:r>
              <a:rPr lang="ru-RU" sz="2000" dirty="0" err="1" smtClean="0"/>
              <a:t>спо</a:t>
            </a:r>
            <a:r>
              <a:rPr lang="ru-RU" sz="2000" dirty="0" smtClean="0"/>
              <a:t>-</a:t>
            </a:r>
          </a:p>
          <a:p>
            <a:pPr algn="r"/>
            <a:r>
              <a:rPr lang="ru-RU" sz="2000" dirty="0" err="1" smtClean="0"/>
              <a:t>льзования</a:t>
            </a:r>
            <a:r>
              <a:rPr lang="ru-RU" sz="2000" dirty="0" smtClean="0"/>
              <a:t> привлекаемых и </a:t>
            </a:r>
            <a:r>
              <a:rPr lang="ru-RU" sz="2000" dirty="0" err="1" smtClean="0"/>
              <a:t>собст</a:t>
            </a:r>
            <a:r>
              <a:rPr lang="ru-RU" sz="2000" dirty="0" smtClean="0"/>
              <a:t>-</a:t>
            </a:r>
          </a:p>
          <a:p>
            <a:pPr algn="r"/>
            <a:r>
              <a:rPr lang="ru-RU" sz="2000" dirty="0" smtClean="0"/>
              <a:t>венных факторов произво</a:t>
            </a:r>
            <a:r>
              <a:rPr lang="ru-RU" sz="2000" b="1" dirty="0" smtClean="0"/>
              <a:t>дства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4000496" y="1535113"/>
            <a:ext cx="4865692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2000" dirty="0" smtClean="0"/>
              <a:t>Означает, что ресурсов </a:t>
            </a:r>
            <a:r>
              <a:rPr lang="ru-RU" sz="2000" dirty="0" err="1" smtClean="0"/>
              <a:t>недоста</a:t>
            </a:r>
            <a:r>
              <a:rPr lang="ru-RU" sz="2000" dirty="0" err="1" smtClean="0"/>
              <a:t>т</a:t>
            </a:r>
            <a:r>
              <a:rPr lang="ru-RU" sz="2000" dirty="0" err="1" smtClean="0"/>
              <a:t>оч</a:t>
            </a:r>
            <a:r>
              <a:rPr lang="ru-RU" sz="2000" dirty="0" smtClean="0"/>
              <a:t>-</a:t>
            </a:r>
          </a:p>
          <a:p>
            <a:pPr algn="r"/>
            <a:r>
              <a:rPr lang="ru-RU" sz="2000" dirty="0" smtClean="0"/>
              <a:t>но для производства такого </a:t>
            </a:r>
            <a:r>
              <a:rPr lang="ru-RU" sz="2000" dirty="0" smtClean="0"/>
              <a:t>к</a:t>
            </a:r>
            <a:r>
              <a:rPr lang="ru-RU" sz="2000" dirty="0" smtClean="0"/>
              <a:t>оли-</a:t>
            </a:r>
          </a:p>
          <a:p>
            <a:pPr algn="r"/>
            <a:r>
              <a:rPr lang="ru-RU" sz="2000" dirty="0" err="1" smtClean="0"/>
              <a:t>чества</a:t>
            </a:r>
            <a:r>
              <a:rPr lang="ru-RU" sz="2000" dirty="0" smtClean="0"/>
              <a:t>, которое хотело бы иметь </a:t>
            </a:r>
          </a:p>
          <a:p>
            <a:pPr algn="r"/>
            <a:r>
              <a:rPr lang="ru-RU" sz="2000" dirty="0" smtClean="0"/>
              <a:t>общество.</a:t>
            </a:r>
            <a:endParaRPr lang="ru-RU" sz="2000" dirty="0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25750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ОГРАНИ-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ЧЕННОСТЬ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РЕСУРСОВ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838450" y="3021013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ХОЗЯИН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19400" y="4429133"/>
            <a:ext cx="1628775" cy="157163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ДОХОД-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НОСТЬ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</p:spPr>
      </p:pic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428596" y="3500438"/>
            <a:ext cx="15732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ЧЕРТЫ</a:t>
            </a:r>
            <a:endParaRPr lang="en-US" b="1" dirty="0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dirty="0" smtClean="0"/>
              <a:t>2. Факторы производства</a:t>
            </a:r>
            <a:endParaRPr 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gray">
          <a:xfrm rot="5400000">
            <a:off x="-580261" y="2794783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285720" y="3857628"/>
            <a:ext cx="19542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1C1C1C"/>
                </a:solidFill>
              </a:rPr>
              <a:t>ЗАРАБОТНАЯ ПЛАТА</a:t>
            </a:r>
            <a:endParaRPr lang="en-US" sz="2000" b="1" dirty="0">
              <a:solidFill>
                <a:srgbClr val="1C1C1C"/>
              </a:solidFill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gray">
          <a:xfrm rot="5400000">
            <a:off x="1705755" y="2794783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2643174" y="3857628"/>
            <a:ext cx="19542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1C1C1C"/>
                </a:solidFill>
              </a:rPr>
              <a:t>РЕНТА</a:t>
            </a:r>
            <a:endParaRPr lang="en-US" sz="2400" b="1" dirty="0">
              <a:solidFill>
                <a:srgbClr val="1C1C1C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gray">
          <a:xfrm rot="5400000">
            <a:off x="3920333" y="2866221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4857752" y="3857628"/>
            <a:ext cx="195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/>
              <a:t>ПРОЦЕНТ</a:t>
            </a:r>
            <a:endParaRPr lang="en-US" sz="2400" b="1" dirty="0"/>
          </a:p>
        </p:txBody>
      </p:sp>
      <p:pic>
        <p:nvPicPr>
          <p:cNvPr id="26633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3116"/>
            <a:ext cx="1108075" cy="1108075"/>
          </a:xfrm>
          <a:prstGeom prst="rect">
            <a:avLst/>
          </a:prstGeom>
          <a:noFill/>
        </p:spPr>
      </p:pic>
      <p:pic>
        <p:nvPicPr>
          <p:cNvPr id="26634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1176337" cy="1174750"/>
          </a:xfrm>
          <a:prstGeom prst="rect">
            <a:avLst/>
          </a:prstGeom>
          <a:noFill/>
        </p:spPr>
      </p:pic>
      <p:pic>
        <p:nvPicPr>
          <p:cNvPr id="26635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000240"/>
            <a:ext cx="1192212" cy="1192212"/>
          </a:xfrm>
          <a:prstGeom prst="rect">
            <a:avLst/>
          </a:prstGeom>
          <a:noFill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85786" y="2285992"/>
            <a:ext cx="912812" cy="6816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D13F11"/>
                </a:solidFill>
              </a:rPr>
              <a:t>1</a:t>
            </a:r>
            <a:r>
              <a:rPr lang="en-US" sz="2000" b="1" dirty="0" smtClean="0">
                <a:solidFill>
                  <a:srgbClr val="D13F11"/>
                </a:solidFill>
              </a:rPr>
              <a:t> </a:t>
            </a:r>
            <a:endParaRPr lang="en-US" sz="2000" b="1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072066" y="2285992"/>
            <a:ext cx="1500198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000364" y="2214554"/>
            <a:ext cx="112871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D13F11"/>
                </a:solidFill>
              </a:rPr>
              <a:t>2</a:t>
            </a:r>
            <a:r>
              <a:rPr lang="en-US" sz="1400" b="1" dirty="0" smtClean="0">
                <a:solidFill>
                  <a:srgbClr val="D13F11"/>
                </a:solidFill>
              </a:rPr>
              <a:t> </a:t>
            </a:r>
            <a:endParaRPr lang="en-US" sz="1400" b="1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9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357562"/>
            <a:ext cx="412750" cy="363537"/>
          </a:xfrm>
          <a:prstGeom prst="rect">
            <a:avLst/>
          </a:prstGeom>
          <a:noFill/>
        </p:spPr>
      </p:pic>
      <p:pic>
        <p:nvPicPr>
          <p:cNvPr id="26640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357562"/>
            <a:ext cx="412750" cy="363537"/>
          </a:xfrm>
          <a:prstGeom prst="rect">
            <a:avLst/>
          </a:prstGeom>
          <a:noFill/>
        </p:spPr>
      </p:pic>
      <p:pic>
        <p:nvPicPr>
          <p:cNvPr id="26641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357562"/>
            <a:ext cx="412750" cy="363537"/>
          </a:xfrm>
          <a:prstGeom prst="rect">
            <a:avLst/>
          </a:prstGeom>
          <a:noFill/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 rot="5400000">
            <a:off x="6063473" y="2866221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dirty="0" smtClean="0"/>
              <a:t>2. Факторы производства</a:t>
            </a:r>
            <a:endParaRPr lang="en-US" sz="4300" dirty="0"/>
          </a:p>
        </p:txBody>
      </p:sp>
      <p:pic>
        <p:nvPicPr>
          <p:cNvPr id="21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3116"/>
            <a:ext cx="1176337" cy="1174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000892" y="2285992"/>
            <a:ext cx="1857388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smtClean="0">
                <a:solidFill>
                  <a:srgbClr val="D13F11"/>
                </a:solidFill>
              </a:rPr>
              <a:t>4</a:t>
            </a:r>
            <a:r>
              <a:rPr lang="en-US" sz="1400" b="1" dirty="0" smtClean="0">
                <a:solidFill>
                  <a:srgbClr val="D13F11"/>
                </a:solidFill>
              </a:rPr>
              <a:t> </a:t>
            </a:r>
            <a:endParaRPr lang="en-US" sz="1400" b="1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ПРЕДПРИНИМАТЕЛЬ-СКИЕ СПОСОБНОСТИ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143380"/>
            <a:ext cx="412750" cy="363537"/>
          </a:xfrm>
          <a:prstGeom prst="rect">
            <a:avLst/>
          </a:prstGeom>
          <a:noFill/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gray">
          <a:xfrm>
            <a:off x="6929454" y="4572008"/>
            <a:ext cx="195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/>
              <a:t>ПРИБЫЛЬ</a:t>
            </a:r>
            <a:endParaRPr lang="en-US" sz="2400" b="1" dirty="0"/>
          </a:p>
        </p:txBody>
      </p:sp>
      <p:sp>
        <p:nvSpPr>
          <p:cNvPr id="26" name="Штриховая стрелка вправо 25"/>
          <p:cNvSpPr/>
          <p:nvPr/>
        </p:nvSpPr>
        <p:spPr>
          <a:xfrm rot="7738436">
            <a:off x="1243045" y="1194258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3435426">
            <a:off x="5315255" y="1205675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7738436">
            <a:off x="3133276" y="1192633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2931558">
            <a:off x="7000784" y="1186468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28596" y="5643578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Факторные доходы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 rot="14320995">
            <a:off x="1092093" y="4993883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 rot="16200000">
            <a:off x="3056835" y="4801289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 rot="16200000">
            <a:off x="5199975" y="4872727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триховая стрелка вправо 33"/>
          <p:cNvSpPr/>
          <p:nvPr/>
        </p:nvSpPr>
        <p:spPr>
          <a:xfrm rot="18893793">
            <a:off x="6873119" y="5174351"/>
            <a:ext cx="110150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ltGray">
          <a:xfrm>
            <a:off x="5113338" y="4587875"/>
            <a:ext cx="2659062" cy="15557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издержки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очевидны и отражаются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бухгалтерских доку-</a:t>
            </a: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343012"/>
          </a:xfrm>
        </p:spPr>
        <p:txBody>
          <a:bodyPr/>
          <a:lstStyle/>
          <a:p>
            <a:r>
              <a:rPr lang="ru-RU" sz="3600" dirty="0" smtClean="0"/>
              <a:t>3. Экономические и бухгалтерские издержки</a:t>
            </a:r>
            <a:endParaRPr lang="en-US" sz="3600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ltGray">
          <a:xfrm>
            <a:off x="2359025" y="4740275"/>
            <a:ext cx="2638425" cy="15557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8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факторов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производства, не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являющихся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венностью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владельца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460375" y="3019425"/>
            <a:ext cx="1827213" cy="1524000"/>
            <a:chOff x="4397" y="1430"/>
            <a:chExt cx="1005" cy="960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900" b="1" dirty="0" smtClean="0"/>
                <a:t>ВНУТРЕННИЕ</a:t>
              </a:r>
              <a:endParaRPr lang="ru-RU" sz="1900" b="1" dirty="0"/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460375" y="4719638"/>
            <a:ext cx="1827213" cy="1524000"/>
            <a:chOff x="4397" y="1430"/>
            <a:chExt cx="1005" cy="960"/>
          </a:xfrm>
        </p:grpSpPr>
        <p:sp>
          <p:nvSpPr>
            <p:cNvPr id="12300" name="AutoShape 12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AutoShape 13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900" b="1" dirty="0" smtClean="0"/>
                <a:t>ВНЕШНИЕ</a:t>
              </a:r>
              <a:endParaRPr lang="ru-RU" sz="1900" b="1" dirty="0"/>
            </a:p>
          </p:txBody>
        </p:sp>
      </p:grp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57158" y="1428736"/>
            <a:ext cx="854871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1C1C1C"/>
                </a:solidFill>
              </a:rPr>
              <a:t> </a:t>
            </a:r>
            <a:r>
              <a:rPr lang="ru-RU" sz="2400" b="1" dirty="0" smtClean="0">
                <a:solidFill>
                  <a:srgbClr val="1C1C1C"/>
                </a:solidFill>
              </a:rPr>
              <a:t>Издержки производства</a:t>
            </a:r>
            <a:r>
              <a:rPr lang="en-US" sz="2400" dirty="0" smtClean="0">
                <a:solidFill>
                  <a:srgbClr val="1C1C1C"/>
                </a:solidFill>
              </a:rPr>
              <a:t> </a:t>
            </a:r>
            <a:r>
              <a:rPr lang="ru-RU" sz="2400" dirty="0" smtClean="0">
                <a:solidFill>
                  <a:srgbClr val="1C1C1C"/>
                </a:solidFill>
              </a:rPr>
              <a:t> - это затраты производителя на приобретение и использование факторов производства.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gray">
          <a:xfrm>
            <a:off x="5113338" y="2767013"/>
            <a:ext cx="3387752" cy="15557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издержки равны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платежам, которые могли бы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получены за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ресурсы при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тивном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их использовании.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gray">
          <a:xfrm>
            <a:off x="2359025" y="2911475"/>
            <a:ext cx="2638425" cy="15557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 ресурсов,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принадлежащих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собственнику фирмы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2571736" y="785794"/>
            <a:ext cx="4214842" cy="1571636"/>
          </a:xfrm>
          <a:prstGeom prst="wedgeRectCallout">
            <a:avLst>
              <a:gd name="adj1" fmla="val -77175"/>
              <a:gd name="adj2" fmla="val 115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за выполнение предпринимательских функций называют </a:t>
            </a:r>
            <a:r>
              <a:rPr lang="ru-RU" sz="2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нормальной прибылью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Она входит во внутренние издержки.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343012"/>
          </a:xfrm>
        </p:spPr>
        <p:txBody>
          <a:bodyPr/>
          <a:lstStyle/>
          <a:p>
            <a:r>
              <a:rPr lang="ru-RU" sz="3600" dirty="0" smtClean="0"/>
              <a:t>3. Экономическая и бухгалтерская прибыль</a:t>
            </a:r>
            <a:endParaRPr lang="en-US" sz="36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0034" y="2285992"/>
            <a:ext cx="8143932" cy="1524000"/>
            <a:chOff x="4397" y="1430"/>
            <a:chExt cx="1005" cy="960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dirty="0" smtClean="0"/>
                <a:t>Превышение денежных поступлений суммы </a:t>
              </a:r>
              <a:r>
                <a:rPr lang="ru-RU" sz="2400" dirty="0" err="1" smtClean="0"/>
                <a:t>эконо</a:t>
              </a:r>
              <a:r>
                <a:rPr lang="ru-RU" sz="2400" dirty="0" smtClean="0"/>
                <a:t>-</a:t>
              </a:r>
            </a:p>
            <a:p>
              <a:r>
                <a:rPr lang="ru-RU" sz="2400" dirty="0" err="1" smtClean="0"/>
                <a:t>мических</a:t>
              </a:r>
              <a:r>
                <a:rPr lang="ru-RU" sz="2400" dirty="0" smtClean="0"/>
                <a:t> издержек означает, что фирма имеет чистую </a:t>
              </a:r>
            </a:p>
            <a:p>
              <a:r>
                <a:rPr lang="ru-RU" sz="2400" dirty="0" smtClean="0"/>
                <a:t>прибыль, его существование оправдано.</a:t>
              </a:r>
              <a:endParaRPr lang="ru-RU" sz="2400" dirty="0"/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0034" y="4000504"/>
            <a:ext cx="8215370" cy="1357322"/>
            <a:chOff x="4397" y="1430"/>
            <a:chExt cx="1005" cy="960"/>
          </a:xfrm>
        </p:grpSpPr>
        <p:sp>
          <p:nvSpPr>
            <p:cNvPr id="12300" name="AutoShape 12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AutoShape 13"/>
            <p:cNvSpPr>
              <a:spLocks noChangeArrowheads="1"/>
            </p:cNvSpPr>
            <p:nvPr/>
          </p:nvSpPr>
          <p:spPr bwMode="gray">
            <a:xfrm>
              <a:off x="4407" y="1440"/>
              <a:ext cx="978" cy="899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900" dirty="0" smtClean="0"/>
                <a:t>Если бухгалтерская прибыль оказывается меньше, чем </a:t>
              </a:r>
              <a:r>
                <a:rPr lang="ru-RU" sz="1900" dirty="0" err="1" smtClean="0"/>
                <a:t>экономи</a:t>
              </a:r>
              <a:r>
                <a:rPr lang="ru-RU" sz="1900" dirty="0" smtClean="0"/>
                <a:t>-</a:t>
              </a:r>
            </a:p>
            <a:p>
              <a:r>
                <a:rPr lang="ru-RU" sz="1900" dirty="0" err="1" smtClean="0"/>
                <a:t>ческая</a:t>
              </a:r>
              <a:r>
                <a:rPr lang="ru-RU" sz="1900" dirty="0" smtClean="0"/>
                <a:t> прибыль, учитывающая альтернативные издержки, то при-</a:t>
              </a:r>
            </a:p>
            <a:p>
              <a:r>
                <a:rPr lang="ru-RU" sz="1900" dirty="0" err="1" smtClean="0"/>
                <a:t>менение</a:t>
              </a:r>
              <a:r>
                <a:rPr lang="ru-RU" sz="1900" dirty="0" smtClean="0"/>
                <a:t> ресурса следует считать неэффективным.</a:t>
              </a:r>
              <a:endParaRPr lang="ru-RU" sz="1900" dirty="0"/>
            </a:p>
          </p:txBody>
        </p:sp>
      </p:grp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57158" y="1428736"/>
            <a:ext cx="85487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1C1C1C"/>
                </a:solidFill>
              </a:rPr>
              <a:t> </a:t>
            </a:r>
            <a:r>
              <a:rPr lang="ru-RU" sz="2400" b="1" dirty="0" smtClean="0">
                <a:solidFill>
                  <a:srgbClr val="1C1C1C"/>
                </a:solidFill>
              </a:rPr>
              <a:t>Экономическая прибыль</a:t>
            </a:r>
            <a:r>
              <a:rPr lang="en-US" sz="2400" dirty="0" smtClean="0">
                <a:solidFill>
                  <a:srgbClr val="1C1C1C"/>
                </a:solidFill>
              </a:rPr>
              <a:t> </a:t>
            </a:r>
            <a:r>
              <a:rPr lang="ru-RU" sz="2400" dirty="0" smtClean="0">
                <a:solidFill>
                  <a:srgbClr val="1C1C1C"/>
                </a:solidFill>
              </a:rPr>
              <a:t> - это разница между общей выручкой фирмы и экономическими издержками.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28596" y="5500702"/>
            <a:ext cx="854871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1C1C1C"/>
                </a:solidFill>
              </a:rPr>
              <a:t> </a:t>
            </a:r>
            <a:r>
              <a:rPr lang="ru-RU" sz="2400" b="1" dirty="0" smtClean="0">
                <a:solidFill>
                  <a:srgbClr val="1C1C1C"/>
                </a:solidFill>
              </a:rPr>
              <a:t>Бухгалтерская прибыль</a:t>
            </a:r>
            <a:r>
              <a:rPr lang="en-US" sz="2400" dirty="0" smtClean="0">
                <a:solidFill>
                  <a:srgbClr val="1C1C1C"/>
                </a:solidFill>
              </a:rPr>
              <a:t> </a:t>
            </a:r>
            <a:r>
              <a:rPr lang="ru-RU" sz="2400" dirty="0" smtClean="0">
                <a:solidFill>
                  <a:srgbClr val="1C1C1C"/>
                </a:solidFill>
              </a:rPr>
              <a:t> - это разница между </a:t>
            </a:r>
          </a:p>
          <a:p>
            <a:pPr eaLnBrk="0" hangingPunct="0">
              <a:buClr>
                <a:srgbClr val="D7181F"/>
              </a:buClr>
            </a:pPr>
            <a:r>
              <a:rPr lang="ru-RU" sz="2400" dirty="0" smtClean="0">
                <a:solidFill>
                  <a:srgbClr val="1C1C1C"/>
                </a:solidFill>
              </a:rPr>
              <a:t>общей выручкой фирмы и бухгалтерскими </a:t>
            </a:r>
          </a:p>
          <a:p>
            <a:pPr eaLnBrk="0" hangingPunct="0">
              <a:buClr>
                <a:srgbClr val="D7181F"/>
              </a:buClr>
            </a:pPr>
            <a:r>
              <a:rPr lang="ru-RU" sz="2400" dirty="0" smtClean="0">
                <a:solidFill>
                  <a:srgbClr val="1C1C1C"/>
                </a:solidFill>
              </a:rPr>
              <a:t>издержками.</a:t>
            </a:r>
            <a:endParaRPr lang="en-US" sz="24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2TGp_globalcity_light_ani</Template>
  <TotalTime>183</TotalTime>
  <Words>653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2TGp_globalcity_light_ani</vt:lpstr>
      <vt:lpstr>Фирмы в экономике</vt:lpstr>
      <vt:lpstr>План.</vt:lpstr>
      <vt:lpstr>1. Понятие «фирма» в экономике.</vt:lpstr>
      <vt:lpstr>2. Факторы производства и факторные доходы</vt:lpstr>
      <vt:lpstr>2. Факторы производства</vt:lpstr>
      <vt:lpstr>2. Факторы производства</vt:lpstr>
      <vt:lpstr>2. Факторы производства</vt:lpstr>
      <vt:lpstr>3. Экономические и бухгалтерские издержки</vt:lpstr>
      <vt:lpstr>3. Экономическая и бухгалтерская прибыль</vt:lpstr>
      <vt:lpstr>4. Постоянные и переменные издержки.</vt:lpstr>
      <vt:lpstr>4. Постоянные и переменные издержки.</vt:lpstr>
      <vt:lpstr>4. Постоянные и переменные издержки.</vt:lpstr>
      <vt:lpstr>4. Постоянные и переменные издержки.</vt:lpstr>
      <vt:lpstr>Слайд 14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Марина</dc:creator>
  <cp:lastModifiedBy>Марина</cp:lastModifiedBy>
  <cp:revision>24</cp:revision>
  <dcterms:created xsi:type="dcterms:W3CDTF">2013-10-02T08:12:57Z</dcterms:created>
  <dcterms:modified xsi:type="dcterms:W3CDTF">2013-10-02T19:50:55Z</dcterms:modified>
</cp:coreProperties>
</file>