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26" r:id="rId4"/>
    <p:sldId id="318" r:id="rId5"/>
    <p:sldId id="298" r:id="rId6"/>
    <p:sldId id="335" r:id="rId7"/>
    <p:sldId id="258" r:id="rId8"/>
    <p:sldId id="302" r:id="rId9"/>
    <p:sldId id="313" r:id="rId10"/>
    <p:sldId id="320" r:id="rId11"/>
    <p:sldId id="327" r:id="rId12"/>
    <p:sldId id="328" r:id="rId13"/>
    <p:sldId id="336" r:id="rId14"/>
    <p:sldId id="337" r:id="rId15"/>
    <p:sldId id="338" r:id="rId16"/>
    <p:sldId id="339" r:id="rId17"/>
    <p:sldId id="340" r:id="rId18"/>
    <p:sldId id="28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A3B2"/>
    <a:srgbClr val="969696"/>
    <a:srgbClr val="808080"/>
    <a:srgbClr val="000000"/>
    <a:srgbClr val="1C1C1C"/>
    <a:srgbClr val="5F5F5F"/>
    <a:srgbClr val="FFFF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786" autoAdjust="0"/>
  </p:normalViewPr>
  <p:slideViewPr>
    <p:cSldViewPr>
      <p:cViewPr varScale="1">
        <p:scale>
          <a:sx n="84" d="100"/>
          <a:sy n="84" d="100"/>
        </p:scale>
        <p:origin x="-8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79A7241-61DC-45B9-B15A-0C77A1E6445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3" name="Group 191"/>
          <p:cNvGrpSpPr>
            <a:grpSpLocks/>
          </p:cNvGrpSpPr>
          <p:nvPr/>
        </p:nvGrpSpPr>
        <p:grpSpPr bwMode="auto">
          <a:xfrm>
            <a:off x="434975" y="4763"/>
            <a:ext cx="8015288" cy="6853237"/>
            <a:chOff x="274" y="10"/>
            <a:chExt cx="5049" cy="4310"/>
          </a:xfrm>
        </p:grpSpPr>
        <p:sp>
          <p:nvSpPr>
            <p:cNvPr id="3198" name="Line 126"/>
            <p:cNvSpPr>
              <a:spLocks noChangeShapeType="1"/>
            </p:cNvSpPr>
            <p:nvPr userDrawn="1"/>
          </p:nvSpPr>
          <p:spPr bwMode="gray">
            <a:xfrm>
              <a:off x="347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392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439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484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5302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65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210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256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301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>
              <a:off x="274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>
              <a:off x="74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>
              <a:off x="119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9" name="Rectangle 87"/>
          <p:cNvSpPr>
            <a:spLocks noChangeArrowheads="1"/>
          </p:cNvSpPr>
          <p:nvPr/>
        </p:nvSpPr>
        <p:spPr bwMode="gray">
          <a:xfrm>
            <a:off x="0" y="1795463"/>
            <a:ext cx="9144000" cy="250348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5553075" y="5576888"/>
            <a:ext cx="712788" cy="644525"/>
          </a:xfrm>
          <a:prstGeom prst="rect">
            <a:avLst/>
          </a:prstGeom>
          <a:solidFill>
            <a:schemeClr val="accent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8" name="Rectangle 166"/>
          <p:cNvSpPr>
            <a:spLocks noChangeArrowheads="1"/>
          </p:cNvSpPr>
          <p:nvPr/>
        </p:nvSpPr>
        <p:spPr bwMode="gray">
          <a:xfrm>
            <a:off x="70072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9" name="Rectangle 167"/>
          <p:cNvSpPr>
            <a:spLocks noChangeArrowheads="1"/>
          </p:cNvSpPr>
          <p:nvPr/>
        </p:nvSpPr>
        <p:spPr bwMode="gray">
          <a:xfrm>
            <a:off x="626903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0" name="Rectangle 168"/>
          <p:cNvSpPr>
            <a:spLocks noChangeArrowheads="1"/>
          </p:cNvSpPr>
          <p:nvPr/>
        </p:nvSpPr>
        <p:spPr bwMode="gray">
          <a:xfrm>
            <a:off x="8447088" y="5588000"/>
            <a:ext cx="696912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2" name="Rectangle 170"/>
          <p:cNvSpPr>
            <a:spLocks noChangeArrowheads="1"/>
          </p:cNvSpPr>
          <p:nvPr/>
        </p:nvSpPr>
        <p:spPr bwMode="gray">
          <a:xfrm>
            <a:off x="26511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3" name="Rectangle 171"/>
          <p:cNvSpPr>
            <a:spLocks noChangeArrowheads="1"/>
          </p:cNvSpPr>
          <p:nvPr/>
        </p:nvSpPr>
        <p:spPr bwMode="gray">
          <a:xfrm>
            <a:off x="410527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4" name="Rectangle 172"/>
          <p:cNvSpPr>
            <a:spLocks noChangeArrowheads="1"/>
          </p:cNvSpPr>
          <p:nvPr/>
        </p:nvSpPr>
        <p:spPr bwMode="gray">
          <a:xfrm>
            <a:off x="336708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5" name="Rectangle 173"/>
          <p:cNvSpPr>
            <a:spLocks noChangeArrowheads="1"/>
          </p:cNvSpPr>
          <p:nvPr/>
        </p:nvSpPr>
        <p:spPr bwMode="gray">
          <a:xfrm>
            <a:off x="4818063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6" name="Rectangle 174"/>
          <p:cNvSpPr>
            <a:spLocks noChangeArrowheads="1"/>
          </p:cNvSpPr>
          <p:nvPr/>
        </p:nvSpPr>
        <p:spPr bwMode="gray">
          <a:xfrm>
            <a:off x="1917700" y="4943475"/>
            <a:ext cx="725488" cy="6365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7" name="Rectangle 175"/>
          <p:cNvSpPr>
            <a:spLocks noChangeArrowheads="1"/>
          </p:cNvSpPr>
          <p:nvPr/>
        </p:nvSpPr>
        <p:spPr bwMode="gray">
          <a:xfrm>
            <a:off x="5541963" y="4310063"/>
            <a:ext cx="725487" cy="636587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8" name="Rectangle 176"/>
          <p:cNvSpPr>
            <a:spLocks noChangeArrowheads="1"/>
          </p:cNvSpPr>
          <p:nvPr/>
        </p:nvSpPr>
        <p:spPr bwMode="gray">
          <a:xfrm>
            <a:off x="6996113" y="4300538"/>
            <a:ext cx="725487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9" name="Rectangle 177"/>
          <p:cNvSpPr>
            <a:spLocks noChangeArrowheads="1"/>
          </p:cNvSpPr>
          <p:nvPr/>
        </p:nvSpPr>
        <p:spPr bwMode="gray">
          <a:xfrm>
            <a:off x="8435975" y="4300538"/>
            <a:ext cx="703263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0" name="Rectangle 178"/>
          <p:cNvSpPr>
            <a:spLocks noChangeArrowheads="1"/>
          </p:cNvSpPr>
          <p:nvPr/>
        </p:nvSpPr>
        <p:spPr bwMode="gray">
          <a:xfrm>
            <a:off x="4105275" y="4310063"/>
            <a:ext cx="725488" cy="636587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7" name="Rectangle 185"/>
          <p:cNvSpPr>
            <a:spLocks noChangeArrowheads="1"/>
          </p:cNvSpPr>
          <p:nvPr/>
        </p:nvSpPr>
        <p:spPr bwMode="gray">
          <a:xfrm>
            <a:off x="7720013" y="6221413"/>
            <a:ext cx="725487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8" name="Rectangle 186"/>
          <p:cNvSpPr>
            <a:spLocks noChangeArrowheads="1"/>
          </p:cNvSpPr>
          <p:nvPr/>
        </p:nvSpPr>
        <p:spPr bwMode="gray">
          <a:xfrm>
            <a:off x="3371850" y="6221413"/>
            <a:ext cx="728663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9" name="Rectangle 187"/>
          <p:cNvSpPr>
            <a:spLocks noChangeArrowheads="1"/>
          </p:cNvSpPr>
          <p:nvPr/>
        </p:nvSpPr>
        <p:spPr bwMode="gray">
          <a:xfrm>
            <a:off x="4826000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60" name="Rectangle 188"/>
          <p:cNvSpPr>
            <a:spLocks noChangeArrowheads="1"/>
          </p:cNvSpPr>
          <p:nvPr/>
        </p:nvSpPr>
        <p:spPr bwMode="gray">
          <a:xfrm>
            <a:off x="1920875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78" name="Group 206"/>
          <p:cNvGrpSpPr>
            <a:grpSpLocks/>
          </p:cNvGrpSpPr>
          <p:nvPr/>
        </p:nvGrpSpPr>
        <p:grpSpPr bwMode="auto">
          <a:xfrm>
            <a:off x="0" y="533400"/>
            <a:ext cx="9144000" cy="5689600"/>
            <a:chOff x="0" y="336"/>
            <a:chExt cx="5760" cy="3584"/>
          </a:xfrm>
        </p:grpSpPr>
        <p:sp>
          <p:nvSpPr>
            <p:cNvPr id="3264" name="Line 192"/>
            <p:cNvSpPr>
              <a:spLocks noChangeShapeType="1"/>
            </p:cNvSpPr>
            <p:nvPr userDrawn="1"/>
          </p:nvSpPr>
          <p:spPr bwMode="gray">
            <a:xfrm flipH="1">
              <a:off x="0" y="33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65" name="Line 193"/>
            <p:cNvSpPr>
              <a:spLocks noChangeShapeType="1"/>
            </p:cNvSpPr>
            <p:nvPr userDrawn="1"/>
          </p:nvSpPr>
          <p:spPr bwMode="gray">
            <a:xfrm flipH="1">
              <a:off x="0" y="73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66" name="Line 194"/>
            <p:cNvSpPr>
              <a:spLocks noChangeShapeType="1"/>
            </p:cNvSpPr>
            <p:nvPr userDrawn="1"/>
          </p:nvSpPr>
          <p:spPr bwMode="gray">
            <a:xfrm flipH="1">
              <a:off x="0" y="112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67" name="Line 195"/>
            <p:cNvSpPr>
              <a:spLocks noChangeShapeType="1"/>
            </p:cNvSpPr>
            <p:nvPr userDrawn="1"/>
          </p:nvSpPr>
          <p:spPr bwMode="gray">
            <a:xfrm flipH="1">
              <a:off x="0" y="2707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68" name="Line 196"/>
            <p:cNvSpPr>
              <a:spLocks noChangeShapeType="1"/>
            </p:cNvSpPr>
            <p:nvPr userDrawn="1"/>
          </p:nvSpPr>
          <p:spPr bwMode="gray">
            <a:xfrm flipH="1">
              <a:off x="0" y="3111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69" name="Line 197"/>
            <p:cNvSpPr>
              <a:spLocks noChangeShapeType="1"/>
            </p:cNvSpPr>
            <p:nvPr userDrawn="1"/>
          </p:nvSpPr>
          <p:spPr bwMode="gray">
            <a:xfrm flipH="1">
              <a:off x="0" y="351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0" name="Line 198"/>
            <p:cNvSpPr>
              <a:spLocks noChangeShapeType="1"/>
            </p:cNvSpPr>
            <p:nvPr userDrawn="1"/>
          </p:nvSpPr>
          <p:spPr bwMode="gray">
            <a:xfrm flipH="1">
              <a:off x="0" y="3920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343400"/>
            <a:ext cx="4419600" cy="609600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gray">
          <a:xfrm>
            <a:off x="0" y="461963"/>
            <a:ext cx="1098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210" name="Rectangle 138"/>
          <p:cNvSpPr>
            <a:spLocks noChangeArrowheads="1"/>
          </p:cNvSpPr>
          <p:nvPr/>
        </p:nvSpPr>
        <p:spPr bwMode="gray">
          <a:xfrm>
            <a:off x="55245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13" name="Rectangle 141"/>
          <p:cNvSpPr>
            <a:spLocks noChangeArrowheads="1"/>
          </p:cNvSpPr>
          <p:nvPr/>
        </p:nvSpPr>
        <p:spPr bwMode="gray">
          <a:xfrm>
            <a:off x="697865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gray">
          <a:xfrm>
            <a:off x="7691438" y="4763"/>
            <a:ext cx="725487" cy="522287"/>
          </a:xfrm>
          <a:prstGeom prst="rect">
            <a:avLst/>
          </a:prstGeom>
          <a:solidFill>
            <a:schemeClr val="folHlink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gray">
          <a:xfrm>
            <a:off x="40767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27" name="Rectangle 155"/>
          <p:cNvSpPr>
            <a:spLocks noChangeArrowheads="1"/>
          </p:cNvSpPr>
          <p:nvPr/>
        </p:nvSpPr>
        <p:spPr bwMode="gray">
          <a:xfrm>
            <a:off x="4789488" y="4763"/>
            <a:ext cx="725487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4" name="Rectangle 162"/>
          <p:cNvSpPr>
            <a:spLocks noChangeArrowheads="1"/>
          </p:cNvSpPr>
          <p:nvPr/>
        </p:nvSpPr>
        <p:spPr bwMode="gray">
          <a:xfrm>
            <a:off x="446088" y="1147763"/>
            <a:ext cx="725487" cy="633412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>
            <a:off x="1889125" y="4763"/>
            <a:ext cx="725488" cy="5222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1" name="Rectangle 179"/>
          <p:cNvSpPr>
            <a:spLocks noChangeArrowheads="1"/>
          </p:cNvSpPr>
          <p:nvPr/>
        </p:nvSpPr>
        <p:spPr bwMode="gray">
          <a:xfrm>
            <a:off x="625157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2" name="Rectangle 180"/>
          <p:cNvSpPr>
            <a:spLocks noChangeArrowheads="1"/>
          </p:cNvSpPr>
          <p:nvPr/>
        </p:nvSpPr>
        <p:spPr bwMode="gray">
          <a:xfrm>
            <a:off x="7691438" y="1165225"/>
            <a:ext cx="725487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3" name="Rectangle 181"/>
          <p:cNvSpPr>
            <a:spLocks noChangeArrowheads="1"/>
          </p:cNvSpPr>
          <p:nvPr/>
        </p:nvSpPr>
        <p:spPr bwMode="gray">
          <a:xfrm>
            <a:off x="334962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4" name="Rectangle 182"/>
          <p:cNvSpPr>
            <a:spLocks noChangeArrowheads="1"/>
          </p:cNvSpPr>
          <p:nvPr/>
        </p:nvSpPr>
        <p:spPr bwMode="gray">
          <a:xfrm>
            <a:off x="4800600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5" name="Rectangle 183"/>
          <p:cNvSpPr>
            <a:spLocks noChangeArrowheads="1"/>
          </p:cNvSpPr>
          <p:nvPr/>
        </p:nvSpPr>
        <p:spPr bwMode="gray">
          <a:xfrm>
            <a:off x="1889125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61" name="Rectangle 189"/>
          <p:cNvSpPr>
            <a:spLocks noChangeArrowheads="1"/>
          </p:cNvSpPr>
          <p:nvPr/>
        </p:nvSpPr>
        <p:spPr bwMode="gray">
          <a:xfrm>
            <a:off x="438150" y="4763"/>
            <a:ext cx="725488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62" name="Rectangle 190"/>
          <p:cNvSpPr>
            <a:spLocks noChangeArrowheads="1"/>
          </p:cNvSpPr>
          <p:nvPr/>
        </p:nvSpPr>
        <p:spPr bwMode="gray">
          <a:xfrm>
            <a:off x="1143000" y="533400"/>
            <a:ext cx="725488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2" name="Rectangle 200"/>
          <p:cNvSpPr>
            <a:spLocks noChangeArrowheads="1"/>
          </p:cNvSpPr>
          <p:nvPr/>
        </p:nvSpPr>
        <p:spPr bwMode="gray">
          <a:xfrm>
            <a:off x="25781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306" name="Group 234"/>
          <p:cNvGrpSpPr>
            <a:grpSpLocks/>
          </p:cNvGrpSpPr>
          <p:nvPr/>
        </p:nvGrpSpPr>
        <p:grpSpPr bwMode="auto">
          <a:xfrm>
            <a:off x="0" y="2257425"/>
            <a:ext cx="4738688" cy="4600575"/>
            <a:chOff x="-9" y="1395"/>
            <a:chExt cx="2985" cy="2898"/>
          </a:xfrm>
        </p:grpSpPr>
        <p:pic>
          <p:nvPicPr>
            <p:cNvPr id="3285" name="Picture 213" descr="pan01"/>
            <p:cNvPicPr>
              <a:picLocks noChangeAspect="1" noChangeArrowheads="1"/>
            </p:cNvPicPr>
            <p:nvPr/>
          </p:nvPicPr>
          <p:blipFill>
            <a:blip r:embed="rId2" cstate="print"/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</p:spPr>
        </p:pic>
        <p:sp>
          <p:nvSpPr>
            <p:cNvPr id="3281" name="Freeform 209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841" y="0"/>
                </a:cxn>
                <a:cxn ang="0">
                  <a:pos x="1294" y="2597"/>
                </a:cxn>
                <a:cxn ang="0">
                  <a:pos x="2" y="2599"/>
                </a:cxn>
                <a:cxn ang="0">
                  <a:pos x="0" y="18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 r="-15708"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>
            <a:off x="9525" y="1395413"/>
            <a:ext cx="4256088" cy="4598987"/>
            <a:chOff x="0" y="1039"/>
            <a:chExt cx="2681" cy="2897"/>
          </a:xfrm>
        </p:grpSpPr>
        <p:pic>
          <p:nvPicPr>
            <p:cNvPr id="3292" name="Picture 220" descr="pan0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</p:spPr>
        </p:pic>
        <p:sp>
          <p:nvSpPr>
            <p:cNvPr id="3293" name="Freeform 221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7" y="1"/>
                </a:cxn>
                <a:cxn ang="0">
                  <a:pos x="991" y="2597"/>
                </a:cxn>
                <a:cxn ang="0">
                  <a:pos x="0" y="2600"/>
                </a:cxn>
                <a:cxn ang="0">
                  <a:pos x="0" y="0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04" name="Group 232"/>
          <p:cNvGrpSpPr>
            <a:grpSpLocks/>
          </p:cNvGrpSpPr>
          <p:nvPr/>
        </p:nvGrpSpPr>
        <p:grpSpPr bwMode="auto">
          <a:xfrm>
            <a:off x="-4763" y="304800"/>
            <a:ext cx="3821113" cy="5078413"/>
            <a:chOff x="-7" y="240"/>
            <a:chExt cx="2407" cy="3199"/>
          </a:xfrm>
        </p:grpSpPr>
        <p:pic>
          <p:nvPicPr>
            <p:cNvPr id="3295" name="Picture 223" descr="pan0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</p:spPr>
        </p:pic>
        <p:sp>
          <p:nvSpPr>
            <p:cNvPr id="3296" name="Freeform 224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47" y="0"/>
                </a:cxn>
                <a:cxn ang="0">
                  <a:pos x="540" y="2868"/>
                </a:cxn>
                <a:cxn ang="0">
                  <a:pos x="0" y="2874"/>
                </a:cxn>
                <a:cxn ang="0">
                  <a:pos x="7" y="0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981200"/>
            <a:ext cx="4724400" cy="20574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2133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172200" y="6400800"/>
            <a:ext cx="2895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733800" y="6400800"/>
            <a:ext cx="2133600" cy="32067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78B7B549-423E-4864-96FD-CADF846F38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307" name="Text Box 235"/>
          <p:cNvSpPr txBox="1">
            <a:spLocks noChangeArrowheads="1"/>
          </p:cNvSpPr>
          <p:nvPr userDrawn="1"/>
        </p:nvSpPr>
        <p:spPr bwMode="gray">
          <a:xfrm>
            <a:off x="7924800" y="1295400"/>
            <a:ext cx="1098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/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FFC00-442D-4AE8-87EB-CBE93AD165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C2A78-5770-41D7-B3BA-30A1F89799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F20A58C7-3BBF-4C56-A9E6-14796AB5B9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FF5FE90F-7C9D-4009-8CA8-A02CAA4D34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233C476D-C844-4FFC-95A6-1F60D436EF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268B4-E3C9-45EC-B146-D8F3D717D6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4628-8311-4AE4-AC56-6312D5516D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B52F9-899F-45F1-9348-8EA27AB8B6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8AEF2-B848-4A3A-B4D2-77C949F69D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27248-F099-4FBE-82C6-490F99FF53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647AF-7343-4F0F-A48A-25F8D7241E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9339F-824C-48C8-9E3B-961C2A1F0B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6EE6B-BEA4-4927-B6A0-93ECB6C167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892E1EA8-4849-49C5-B556-2B6450C7B4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76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7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8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9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0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1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2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3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7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4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7" cy="473075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5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2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6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0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1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2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7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3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2" cy="473075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4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5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7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8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0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1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5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6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7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8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9" name="Rectangle 185"/>
          <p:cNvSpPr>
            <a:spLocks noChangeArrowheads="1"/>
          </p:cNvSpPr>
          <p:nvPr/>
        </p:nvSpPr>
        <p:spPr bwMode="gray">
          <a:xfrm>
            <a:off x="47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0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1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2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3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4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5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6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2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1219" name="Group 195"/>
          <p:cNvGrpSpPr>
            <a:grpSpLocks/>
          </p:cNvGrpSpPr>
          <p:nvPr/>
        </p:nvGrpSpPr>
        <p:grpSpPr bwMode="auto"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1220" name="Picture 196" descr="pan01"/>
            <p:cNvPicPr>
              <a:picLocks noChangeAspect="1" noChangeArrowheads="1"/>
            </p:cNvPicPr>
            <p:nvPr/>
          </p:nvPicPr>
          <p:blipFill>
            <a:blip r:embed="rId16" cstate="print"/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</p:spPr>
        </p:pic>
        <p:sp>
          <p:nvSpPr>
            <p:cNvPr id="1221" name="Freeform 197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841" y="0"/>
                </a:cxn>
                <a:cxn ang="0">
                  <a:pos x="1294" y="2597"/>
                </a:cxn>
                <a:cxn ang="0">
                  <a:pos x="2" y="2599"/>
                </a:cxn>
                <a:cxn ang="0">
                  <a:pos x="0" y="18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17" cstate="print"/>
              <a:srcRect/>
              <a:stretch>
                <a:fillRect r="-15708"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2" name="Group 198"/>
          <p:cNvGrpSpPr>
            <a:grpSpLocks/>
          </p:cNvGrpSpPr>
          <p:nvPr/>
        </p:nvGrpSpPr>
        <p:grpSpPr bwMode="auto"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1223" name="Picture 199" descr="pan01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</p:spPr>
        </p:pic>
        <p:sp>
          <p:nvSpPr>
            <p:cNvPr id="1224" name="Freeform 200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7" y="1"/>
                </a:cxn>
                <a:cxn ang="0">
                  <a:pos x="991" y="2597"/>
                </a:cxn>
                <a:cxn ang="0">
                  <a:pos x="0" y="2600"/>
                </a:cxn>
                <a:cxn ang="0">
                  <a:pos x="0" y="0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9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5" name="Group 201"/>
          <p:cNvGrpSpPr>
            <a:grpSpLocks/>
          </p:cNvGrpSpPr>
          <p:nvPr/>
        </p:nvGrpSpPr>
        <p:grpSpPr bwMode="auto"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1226" name="Picture 202" descr="pan01"/>
            <p:cNvPicPr>
              <a:picLocks noChangeAspect="1" noChangeArrowheads="1"/>
            </p:cNvPicPr>
            <p:nvPr userDrawn="1"/>
          </p:nvPicPr>
          <p:blipFill>
            <a:blip r:embed="rId20" cstate="print"/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</p:spPr>
        </p:pic>
        <p:sp>
          <p:nvSpPr>
            <p:cNvPr id="1227" name="Freeform 203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47" y="0"/>
                </a:cxn>
                <a:cxn ang="0">
                  <a:pos x="540" y="2868"/>
                </a:cxn>
                <a:cxn ang="0">
                  <a:pos x="0" y="2874"/>
                </a:cxn>
                <a:cxn ang="0">
                  <a:pos x="7" y="0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21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19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29124" y="2214554"/>
            <a:ext cx="4495800" cy="1885960"/>
          </a:xfrm>
        </p:spPr>
        <p:txBody>
          <a:bodyPr/>
          <a:lstStyle/>
          <a:p>
            <a:r>
              <a:rPr lang="ru-RU" dirty="0" smtClean="0"/>
              <a:t>Рыночные отношения в экономике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7B549-423E-4864-96FD-CADF846F388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num-1_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151188"/>
            <a:ext cx="2747963" cy="3097212"/>
          </a:xfrm>
          <a:prstGeom prst="rect">
            <a:avLst/>
          </a:prstGeom>
          <a:noFill/>
        </p:spPr>
      </p:pic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Рыночная структура и инфраструктура</a:t>
            </a:r>
            <a:endParaRPr lang="en-US" sz="3200" dirty="0"/>
          </a:p>
        </p:txBody>
      </p:sp>
      <p:sp>
        <p:nvSpPr>
          <p:cNvPr id="113668" name="AutoShape 4"/>
          <p:cNvSpPr>
            <a:spLocks noChangeArrowheads="1"/>
          </p:cNvSpPr>
          <p:nvPr/>
        </p:nvSpPr>
        <p:spPr bwMode="gray">
          <a:xfrm>
            <a:off x="4373563" y="3189288"/>
            <a:ext cx="2713037" cy="2574925"/>
          </a:xfrm>
          <a:prstGeom prst="homePlate">
            <a:avLst>
              <a:gd name="adj" fmla="val 26341"/>
            </a:avLst>
          </a:prstGeom>
          <a:gradFill rotWithShape="1">
            <a:gsLst>
              <a:gs pos="0">
                <a:srgbClr val="C0C0C0">
                  <a:gamma/>
                  <a:tint val="14118"/>
                  <a:invGamma/>
                </a:srgbClr>
              </a:gs>
              <a:gs pos="100000">
                <a:srgbClr val="C0C0C0"/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669" name="AutoShape 5"/>
          <p:cNvSpPr>
            <a:spLocks noChangeArrowheads="1"/>
          </p:cNvSpPr>
          <p:nvPr/>
        </p:nvSpPr>
        <p:spPr bwMode="gray">
          <a:xfrm>
            <a:off x="2336800" y="3190875"/>
            <a:ext cx="2809875" cy="2574925"/>
          </a:xfrm>
          <a:prstGeom prst="homePlate">
            <a:avLst>
              <a:gd name="adj" fmla="val 27281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670" name="Freeform 6"/>
          <p:cNvSpPr>
            <a:spLocks/>
          </p:cNvSpPr>
          <p:nvPr/>
        </p:nvSpPr>
        <p:spPr bwMode="gray">
          <a:xfrm>
            <a:off x="2127250" y="2890838"/>
            <a:ext cx="4425950" cy="517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7" y="267"/>
              </a:cxn>
              <a:cxn ang="0">
                <a:pos x="3454" y="267"/>
              </a:cxn>
              <a:cxn ang="0">
                <a:pos x="3292" y="8"/>
              </a:cxn>
              <a:cxn ang="0">
                <a:pos x="0" y="0"/>
              </a:cxn>
            </a:cxnLst>
            <a:rect l="0" t="0" r="r" b="b"/>
            <a:pathLst>
              <a:path w="3454" h="267">
                <a:moveTo>
                  <a:pt x="0" y="0"/>
                </a:moveTo>
                <a:lnTo>
                  <a:pt x="87" y="267"/>
                </a:lnTo>
                <a:lnTo>
                  <a:pt x="3454" y="267"/>
                </a:lnTo>
                <a:lnTo>
                  <a:pt x="3292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671" name="AutoShape 7"/>
          <p:cNvSpPr>
            <a:spLocks noChangeArrowheads="1"/>
          </p:cNvSpPr>
          <p:nvPr/>
        </p:nvSpPr>
        <p:spPr bwMode="ltGray">
          <a:xfrm>
            <a:off x="876300" y="2889250"/>
            <a:ext cx="2400300" cy="2895600"/>
          </a:xfrm>
          <a:prstGeom prst="homePlate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Ценные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бумаги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673" name="Rectangle 9"/>
          <p:cNvSpPr>
            <a:spLocks noChangeArrowheads="1"/>
          </p:cNvSpPr>
          <p:nvPr/>
        </p:nvSpPr>
        <p:spPr bwMode="white">
          <a:xfrm>
            <a:off x="857224" y="2857496"/>
            <a:ext cx="564360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Специальным образом оформленные финансовые документы</a:t>
            </a:r>
            <a:endParaRPr lang="en-US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5072066" y="3714752"/>
            <a:ext cx="18573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 Облигация</a:t>
            </a:r>
            <a:endParaRPr lang="en-US" sz="2400" dirty="0">
              <a:solidFill>
                <a:srgbClr val="11111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675" name="Rectangle 11"/>
          <p:cNvSpPr>
            <a:spLocks noChangeArrowheads="1"/>
          </p:cNvSpPr>
          <p:nvPr/>
        </p:nvSpPr>
        <p:spPr bwMode="auto">
          <a:xfrm>
            <a:off x="642910" y="1071546"/>
            <a:ext cx="850109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Фондовый рынок есть система экономических отношений между </a:t>
            </a:r>
            <a:r>
              <a:rPr lang="ru-RU" sz="2000" dirty="0" err="1" smtClean="0">
                <a:solidFill>
                  <a:srgbClr val="000000"/>
                </a:solidFill>
                <a:latin typeface="Calibri" pitchFamily="34" charset="0"/>
              </a:rPr>
              <a:t>выпус-кающими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 и продающими ценные бумаги, с одной стороны, и </a:t>
            </a:r>
            <a:r>
              <a:rPr lang="ru-RU" sz="2000" dirty="0" err="1" smtClean="0">
                <a:solidFill>
                  <a:srgbClr val="000000"/>
                </a:solidFill>
                <a:latin typeface="Calibri" pitchFamily="34" charset="0"/>
              </a:rPr>
              <a:t>покупателя-ми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 и владельцами этих бумаг, с другой.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268B4-E3C9-45EC-B146-D8F3D717D6A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57554" y="4071942"/>
            <a:ext cx="146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Акция</a:t>
            </a:r>
          </a:p>
        </p:txBody>
      </p:sp>
      <p:sp>
        <p:nvSpPr>
          <p:cNvPr id="16" name="Овальная выноска 15"/>
          <p:cNvSpPr/>
          <p:nvPr/>
        </p:nvSpPr>
        <p:spPr bwMode="auto">
          <a:xfrm>
            <a:off x="1357290" y="2000240"/>
            <a:ext cx="6500858" cy="1857388"/>
          </a:xfrm>
          <a:prstGeom prst="wedgeEllipseCallout">
            <a:avLst>
              <a:gd name="adj1" fmla="val -5725"/>
              <a:gd name="adj2" fmla="val 6128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8794" y="2357430"/>
            <a:ext cx="54396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Ценная бумага, закрепляющая права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её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владельца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прибыли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виде дивидендов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управлении</a:t>
            </a:r>
          </a:p>
          <a:p>
            <a:pPr marL="342900" indent="-342900"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 часть имущества.</a:t>
            </a:r>
          </a:p>
          <a:p>
            <a:pPr algn="ctr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вальная выноска 17"/>
          <p:cNvSpPr/>
          <p:nvPr/>
        </p:nvSpPr>
        <p:spPr bwMode="auto">
          <a:xfrm>
            <a:off x="642910" y="4714884"/>
            <a:ext cx="7000924" cy="1785950"/>
          </a:xfrm>
          <a:prstGeom prst="wedgeEllipseCallout">
            <a:avLst>
              <a:gd name="adj1" fmla="val 27439"/>
              <a:gd name="adj2" fmla="val -6194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Ценная бумага, закрепляющая права её владельца на получение от эмитента (выпускающего) облигации в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предусмот-ренный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срок её номинальной стоимости или имущества.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Рыночная структура и инфраструктура</a:t>
            </a:r>
            <a:endParaRPr lang="en-US" sz="3200" dirty="0"/>
          </a:p>
        </p:txBody>
      </p:sp>
      <p:sp>
        <p:nvSpPr>
          <p:cNvPr id="124931" name="AutoShape 3"/>
          <p:cNvSpPr>
            <a:spLocks noChangeArrowheads="1"/>
          </p:cNvSpPr>
          <p:nvPr/>
        </p:nvSpPr>
        <p:spPr bwMode="gray">
          <a:xfrm>
            <a:off x="2771774" y="2046288"/>
            <a:ext cx="5872191" cy="1303337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4932" name="AutoShape 4"/>
          <p:cNvSpPr>
            <a:spLocks noChangeArrowheads="1"/>
          </p:cNvSpPr>
          <p:nvPr/>
        </p:nvSpPr>
        <p:spPr bwMode="gray">
          <a:xfrm>
            <a:off x="2781300" y="3419475"/>
            <a:ext cx="5362600" cy="1327150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4933" name="AutoShape 5"/>
          <p:cNvSpPr>
            <a:spLocks noChangeArrowheads="1"/>
          </p:cNvSpPr>
          <p:nvPr/>
        </p:nvSpPr>
        <p:spPr bwMode="gray">
          <a:xfrm>
            <a:off x="2009775" y="1524000"/>
            <a:ext cx="2438400" cy="1785938"/>
          </a:xfrm>
          <a:prstGeom prst="upArrow">
            <a:avLst>
              <a:gd name="adj1" fmla="val 49093"/>
              <a:gd name="adj2" fmla="val 22310"/>
            </a:avLst>
          </a:prstGeom>
          <a:gradFill rotWithShape="1">
            <a:gsLst>
              <a:gs pos="0">
                <a:schemeClr val="accent1">
                  <a:gamma/>
                  <a:shade val="6627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24934" name="AutoShape 6"/>
          <p:cNvSpPr>
            <a:spLocks noChangeArrowheads="1"/>
          </p:cNvSpPr>
          <p:nvPr/>
        </p:nvSpPr>
        <p:spPr bwMode="gray">
          <a:xfrm>
            <a:off x="1371600" y="2905125"/>
            <a:ext cx="2476500" cy="1778000"/>
          </a:xfrm>
          <a:prstGeom prst="upArrow">
            <a:avLst>
              <a:gd name="adj1" fmla="val 51824"/>
              <a:gd name="adj2" fmla="val 23468"/>
            </a:avLst>
          </a:prstGeom>
          <a:gradFill rotWithShape="1">
            <a:gsLst>
              <a:gs pos="0">
                <a:schemeClr val="accent2">
                  <a:gamma/>
                  <a:shade val="56078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24935" name="AutoShape 7"/>
          <p:cNvSpPr>
            <a:spLocks noChangeArrowheads="1"/>
          </p:cNvSpPr>
          <p:nvPr/>
        </p:nvSpPr>
        <p:spPr bwMode="gray">
          <a:xfrm>
            <a:off x="2100263" y="4814888"/>
            <a:ext cx="5670550" cy="1316037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4936" name="AutoShape 8"/>
          <p:cNvSpPr>
            <a:spLocks noChangeArrowheads="1"/>
          </p:cNvSpPr>
          <p:nvPr/>
        </p:nvSpPr>
        <p:spPr bwMode="gray">
          <a:xfrm>
            <a:off x="828675" y="4275138"/>
            <a:ext cx="2438400" cy="1804987"/>
          </a:xfrm>
          <a:prstGeom prst="upArrow">
            <a:avLst>
              <a:gd name="adj1" fmla="val 52602"/>
              <a:gd name="adj2" fmla="val 25245"/>
            </a:avLst>
          </a:prstGeom>
          <a:gradFill rotWithShape="1">
            <a:gsLst>
              <a:gs pos="0">
                <a:schemeClr val="folHlink">
                  <a:gamma/>
                  <a:shade val="57255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gray">
          <a:xfrm>
            <a:off x="2571736" y="2085975"/>
            <a:ext cx="1266839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rgbClr val="FFFFFF"/>
                </a:solidFill>
              </a:rPr>
              <a:t>в</a:t>
            </a:r>
            <a:r>
              <a:rPr lang="ru-RU" sz="1400" dirty="0" smtClean="0">
                <a:solidFill>
                  <a:srgbClr val="FFFFFF"/>
                </a:solidFill>
              </a:rPr>
              <a:t>о-первых</a:t>
            </a:r>
            <a:r>
              <a:rPr lang="en-US" sz="1400" dirty="0" smtClean="0">
                <a:solidFill>
                  <a:srgbClr val="FFFFFF"/>
                </a:solidFill>
              </a:rPr>
              <a:t>       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gray">
          <a:xfrm>
            <a:off x="2000232" y="3714752"/>
            <a:ext cx="1238268" cy="32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rgbClr val="FFFFFF"/>
                </a:solidFill>
              </a:rPr>
              <a:t>в</a:t>
            </a:r>
            <a:r>
              <a:rPr lang="ru-RU" sz="1400" dirty="0" smtClean="0">
                <a:solidFill>
                  <a:srgbClr val="FFFFFF"/>
                </a:solidFill>
              </a:rPr>
              <a:t>о-вторых</a:t>
            </a:r>
            <a:r>
              <a:rPr lang="en-US" sz="1400" dirty="0" smtClean="0">
                <a:solidFill>
                  <a:srgbClr val="FFFFFF"/>
                </a:solidFill>
              </a:rPr>
              <a:t>       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gray">
          <a:xfrm>
            <a:off x="1428728" y="5072074"/>
            <a:ext cx="1219222" cy="32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rgbClr val="FFFFFF"/>
                </a:solidFill>
              </a:rPr>
              <a:t>в</a:t>
            </a:r>
            <a:r>
              <a:rPr lang="ru-RU" sz="1400" dirty="0" smtClean="0">
                <a:solidFill>
                  <a:srgbClr val="FFFFFF"/>
                </a:solidFill>
              </a:rPr>
              <a:t>-третьих</a:t>
            </a:r>
            <a:r>
              <a:rPr lang="en-US" sz="1400" dirty="0" smtClean="0">
                <a:solidFill>
                  <a:srgbClr val="FFFFFF"/>
                </a:solidFill>
              </a:rPr>
              <a:t>       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4943" name="Text Box 15"/>
          <p:cNvSpPr txBox="1">
            <a:spLocks noChangeArrowheads="1"/>
          </p:cNvSpPr>
          <p:nvPr/>
        </p:nvSpPr>
        <p:spPr bwMode="gray">
          <a:xfrm>
            <a:off x="2714612" y="5000636"/>
            <a:ext cx="4929222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 </a:t>
            </a:r>
            <a:r>
              <a:rPr lang="ru-RU" sz="2000" i="1" dirty="0" smtClean="0">
                <a:solidFill>
                  <a:srgbClr val="000000"/>
                </a:solidFill>
              </a:rPr>
              <a:t>осуществляется покрытие дефицита </a:t>
            </a:r>
            <a:r>
              <a:rPr lang="ru-RU" sz="2000" dirty="0" smtClean="0">
                <a:solidFill>
                  <a:srgbClr val="000000"/>
                </a:solidFill>
              </a:rPr>
              <a:t>текущего бюджета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4944" name="Text Box 16"/>
          <p:cNvSpPr txBox="1">
            <a:spLocks noChangeArrowheads="1"/>
          </p:cNvSpPr>
          <p:nvPr/>
        </p:nvSpPr>
        <p:spPr bwMode="gray">
          <a:xfrm>
            <a:off x="4211638" y="2092325"/>
            <a:ext cx="436089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  </a:t>
            </a:r>
            <a:r>
              <a:rPr lang="ru-RU" sz="2000" i="1" dirty="0" smtClean="0">
                <a:solidFill>
                  <a:srgbClr val="000000"/>
                </a:solidFill>
              </a:rPr>
              <a:t>инвестиционная</a:t>
            </a:r>
            <a:endParaRPr lang="ru-RU" sz="2000" i="1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Tx/>
              <a:buChar char="•"/>
            </a:pPr>
            <a:r>
              <a:rPr lang="ru-RU" sz="2000" dirty="0" smtClean="0">
                <a:solidFill>
                  <a:srgbClr val="000000"/>
                </a:solidFill>
              </a:rPr>
              <a:t>и</a:t>
            </a:r>
            <a:r>
              <a:rPr lang="ru-RU" sz="2000" dirty="0" smtClean="0">
                <a:solidFill>
                  <a:srgbClr val="000000"/>
                </a:solidFill>
              </a:rPr>
              <a:t>нвестиция – долгосрочное вложение капитала в отрасли хозяйства.</a:t>
            </a:r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gray">
          <a:xfrm>
            <a:off x="3643306" y="3714752"/>
            <a:ext cx="435771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Tx/>
              <a:buChar char="•"/>
            </a:pPr>
            <a:r>
              <a:rPr lang="en-US" sz="1600" i="1" dirty="0">
                <a:solidFill>
                  <a:srgbClr val="000000"/>
                </a:solidFill>
              </a:rPr>
              <a:t>  </a:t>
            </a:r>
            <a:r>
              <a:rPr lang="ru-RU" sz="2000" i="1" dirty="0" smtClean="0">
                <a:solidFill>
                  <a:srgbClr val="000000"/>
                </a:solidFill>
              </a:rPr>
              <a:t>создаёт условия для передела собственности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27248-F099-4FBE-82C6-490F99FF533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00562" y="1214422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Функции фондового рынка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42844" y="1428736"/>
            <a:ext cx="19288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dirty="0" smtClean="0"/>
              <a:t>Все операции на рынке осуществляют брокеры (маклеры)  методом открытого торга.</a:t>
            </a:r>
            <a:endParaRPr lang="ru-RU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AutoShape 2"/>
          <p:cNvSpPr>
            <a:spLocks noChangeArrowheads="1"/>
          </p:cNvSpPr>
          <p:nvPr/>
        </p:nvSpPr>
        <p:spPr bwMode="auto">
          <a:xfrm>
            <a:off x="533400" y="2971800"/>
            <a:ext cx="8382000" cy="3386158"/>
          </a:xfrm>
          <a:prstGeom prst="roundRect">
            <a:avLst>
              <a:gd name="adj" fmla="val 3125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117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Конкуренция и монополия</a:t>
            </a:r>
            <a:endParaRPr lang="en-US" dirty="0"/>
          </a:p>
        </p:txBody>
      </p:sp>
      <p:graphicFrame>
        <p:nvGraphicFramePr>
          <p:cNvPr id="126165" name="Group 213"/>
          <p:cNvGraphicFramePr>
            <a:graphicFrameLocks noGrp="1"/>
          </p:cNvGraphicFramePr>
          <p:nvPr/>
        </p:nvGraphicFramePr>
        <p:xfrm>
          <a:off x="571472" y="2767015"/>
          <a:ext cx="8177242" cy="3474720"/>
        </p:xfrm>
        <a:graphic>
          <a:graphicData uri="http://schemas.openxmlformats.org/drawingml/2006/table">
            <a:tbl>
              <a:tblPr/>
              <a:tblGrid>
                <a:gridCol w="4088621"/>
                <a:gridCol w="4088621"/>
              </a:tblGrid>
              <a:tr h="447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позитивные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негативные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01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Ограничивает возможность возникновения монополий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Создаёт возможность выбора для потребителя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Заставляет экономику гибко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реаги-ровать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на изменение обстановки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Способствует внедрению НТП в производство, улучшению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кач-ва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продукции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Постоянное разорение многих товаропроизводителей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Отвлечение неоправданно больших средств на рекламу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Использование нечестных методов борьбы: подкуп, шантаж, промышленный шпионаж и т.п.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6030" name="Text Box 78"/>
          <p:cNvSpPr txBox="1">
            <a:spLocks noChangeArrowheads="1"/>
          </p:cNvSpPr>
          <p:nvPr/>
        </p:nvSpPr>
        <p:spPr bwMode="black">
          <a:xfrm>
            <a:off x="714348" y="1142984"/>
            <a:ext cx="814393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dirty="0" smtClean="0">
                <a:solidFill>
                  <a:schemeClr val="tx2"/>
                </a:solidFill>
              </a:rPr>
              <a:t>Конкуренция – соперничество между участниками рыночного хозяйства за лучшие условия </a:t>
            </a:r>
            <a:r>
              <a:rPr lang="ru-RU" sz="2400" dirty="0" err="1" smtClean="0">
                <a:solidFill>
                  <a:schemeClr val="tx2"/>
                </a:solidFill>
              </a:rPr>
              <a:t>производ-ства</a:t>
            </a:r>
            <a:r>
              <a:rPr lang="ru-RU" sz="2400" dirty="0" smtClean="0">
                <a:solidFill>
                  <a:schemeClr val="tx2"/>
                </a:solidFill>
              </a:rPr>
              <a:t> и купли-продажи товаров и услуг.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476D-C844-4FFC-95A6-1F60D436EF6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00298" y="2285992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Черты конкуренции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AutoShape 2"/>
          <p:cNvSpPr>
            <a:spLocks noChangeArrowheads="1"/>
          </p:cNvSpPr>
          <p:nvPr/>
        </p:nvSpPr>
        <p:spPr bwMode="auto">
          <a:xfrm>
            <a:off x="533400" y="2971800"/>
            <a:ext cx="8382000" cy="3386158"/>
          </a:xfrm>
          <a:prstGeom prst="roundRect">
            <a:avLst>
              <a:gd name="adj" fmla="val 3125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117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Конкуренция и монополия</a:t>
            </a:r>
            <a:endParaRPr lang="en-US" dirty="0"/>
          </a:p>
        </p:txBody>
      </p:sp>
      <p:graphicFrame>
        <p:nvGraphicFramePr>
          <p:cNvPr id="126165" name="Group 213"/>
          <p:cNvGraphicFramePr>
            <a:graphicFrameLocks noGrp="1"/>
          </p:cNvGraphicFramePr>
          <p:nvPr/>
        </p:nvGraphicFramePr>
        <p:xfrm>
          <a:off x="571472" y="2767015"/>
          <a:ext cx="8177242" cy="3840480"/>
        </p:xfrm>
        <a:graphic>
          <a:graphicData uri="http://schemas.openxmlformats.org/drawingml/2006/table">
            <a:tbl>
              <a:tblPr/>
              <a:tblGrid>
                <a:gridCol w="1714512"/>
                <a:gridCol w="6462730"/>
              </a:tblGrid>
              <a:tr h="447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рынок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его характеристики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01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Чистой (свободной) конкуренции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Существует множество мелких фирм, предлагающих рынку однородную продукцию.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Нет ограничений на доступ той или другой фирмы к информации о состоянии рынка, о ценах на товары и т.п.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Нет ограничения на вступление новых фирм в отрасль, вход и выход из отрасли свободен.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Продавец не может осуществить контроль над ценами, конкурентная фирма не может установить рыночную цену.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6030" name="Text Box 78"/>
          <p:cNvSpPr txBox="1">
            <a:spLocks noChangeArrowheads="1"/>
          </p:cNvSpPr>
          <p:nvPr/>
        </p:nvSpPr>
        <p:spPr bwMode="black">
          <a:xfrm>
            <a:off x="714348" y="1142984"/>
            <a:ext cx="8143932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200" dirty="0" smtClean="0">
                <a:solidFill>
                  <a:schemeClr val="tx2"/>
                </a:solidFill>
              </a:rPr>
              <a:t>Свободная (чистая) конкуренция – такой тип структуры рынка, при котором цена устанавливается в результате уравновешивания кривых спроса и предложения.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476D-C844-4FFC-95A6-1F60D436EF6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00298" y="2285992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Виды рынков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AutoShape 2"/>
          <p:cNvSpPr>
            <a:spLocks noChangeArrowheads="1"/>
          </p:cNvSpPr>
          <p:nvPr/>
        </p:nvSpPr>
        <p:spPr bwMode="auto">
          <a:xfrm>
            <a:off x="533400" y="2971800"/>
            <a:ext cx="8382000" cy="3386158"/>
          </a:xfrm>
          <a:prstGeom prst="roundRect">
            <a:avLst>
              <a:gd name="adj" fmla="val 3125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117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Конкуренция и монополия</a:t>
            </a:r>
            <a:endParaRPr lang="en-US" dirty="0"/>
          </a:p>
        </p:txBody>
      </p:sp>
      <p:graphicFrame>
        <p:nvGraphicFramePr>
          <p:cNvPr id="126165" name="Group 213"/>
          <p:cNvGraphicFramePr>
            <a:graphicFrameLocks noGrp="1"/>
          </p:cNvGraphicFramePr>
          <p:nvPr/>
        </p:nvGraphicFramePr>
        <p:xfrm>
          <a:off x="571472" y="2767015"/>
          <a:ext cx="8177242" cy="3342240"/>
        </p:xfrm>
        <a:graphic>
          <a:graphicData uri="http://schemas.openxmlformats.org/drawingml/2006/table">
            <a:tbl>
              <a:tblPr/>
              <a:tblGrid>
                <a:gridCol w="1714512"/>
                <a:gridCol w="6462730"/>
              </a:tblGrid>
              <a:tr h="420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рынок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его характеристики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85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Чистой монополии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Отрасль, состоящая из одной фирмы.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Эта фирма является единственным продавцом данной продукции, который уникален.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Монополист диктует цену.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Фирма осуществляет контроль над ценой, т.к. аккумулирует все предложения.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Для вступления других фирм в отрасль существуют значительные барьеры.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6030" name="Text Box 78"/>
          <p:cNvSpPr txBox="1">
            <a:spLocks noChangeArrowheads="1"/>
          </p:cNvSpPr>
          <p:nvPr/>
        </p:nvSpPr>
        <p:spPr bwMode="black">
          <a:xfrm>
            <a:off x="714348" y="1142984"/>
            <a:ext cx="8143932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200" dirty="0" smtClean="0">
                <a:solidFill>
                  <a:schemeClr val="tx2"/>
                </a:solidFill>
              </a:rPr>
              <a:t>Монополистическая конкуренция – такой тип структуры рынка, где есть большое число продавцов, предлагающих схожие, но не идентичные товары.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476D-C844-4FFC-95A6-1F60D436EF6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00298" y="2285992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Виды рынков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AutoShape 2"/>
          <p:cNvSpPr>
            <a:spLocks noChangeArrowheads="1"/>
          </p:cNvSpPr>
          <p:nvPr/>
        </p:nvSpPr>
        <p:spPr bwMode="auto">
          <a:xfrm>
            <a:off x="533400" y="2971800"/>
            <a:ext cx="8382000" cy="3386158"/>
          </a:xfrm>
          <a:prstGeom prst="roundRect">
            <a:avLst>
              <a:gd name="adj" fmla="val 3125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117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Конкуренция и монополия</a:t>
            </a:r>
            <a:endParaRPr lang="en-US" dirty="0"/>
          </a:p>
        </p:txBody>
      </p:sp>
      <p:graphicFrame>
        <p:nvGraphicFramePr>
          <p:cNvPr id="126165" name="Group 213"/>
          <p:cNvGraphicFramePr>
            <a:graphicFrameLocks noGrp="1"/>
          </p:cNvGraphicFramePr>
          <p:nvPr/>
        </p:nvGraphicFramePr>
        <p:xfrm>
          <a:off x="571472" y="2767015"/>
          <a:ext cx="8177242" cy="3342240"/>
        </p:xfrm>
        <a:graphic>
          <a:graphicData uri="http://schemas.openxmlformats.org/drawingml/2006/table">
            <a:tbl>
              <a:tblPr/>
              <a:tblGrid>
                <a:gridCol w="1714512"/>
                <a:gridCol w="6462730"/>
              </a:tblGrid>
              <a:tr h="420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рынок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его характеристики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85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Монополис-тической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конкуренции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Большое кол-во мелких фирм предлагает разнородную продукцию.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Ограниченный контроль над рыночными ценами.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Вход и выход с рынка свободен.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Каждая фирма стремиться сделать свой товар уникальным. Но товары взаимозаменяемы.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Экономическое соперничество основано не только на цене, но и на ценовой конкуренции.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6030" name="Text Box 78"/>
          <p:cNvSpPr txBox="1">
            <a:spLocks noChangeArrowheads="1"/>
          </p:cNvSpPr>
          <p:nvPr/>
        </p:nvSpPr>
        <p:spPr bwMode="black">
          <a:xfrm>
            <a:off x="714348" y="1142984"/>
            <a:ext cx="8143932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200" dirty="0" smtClean="0">
                <a:solidFill>
                  <a:schemeClr val="tx2"/>
                </a:solidFill>
              </a:rPr>
              <a:t>Монополистическая конкуренция – такой тип структуры рынка, где есть большое число продавцов, предлагающих схожие, но не идентичные товары.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476D-C844-4FFC-95A6-1F60D436EF6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00298" y="2285992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Виды рынков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AutoShape 2"/>
          <p:cNvSpPr>
            <a:spLocks noChangeArrowheads="1"/>
          </p:cNvSpPr>
          <p:nvPr/>
        </p:nvSpPr>
        <p:spPr bwMode="auto">
          <a:xfrm>
            <a:off x="533400" y="2971800"/>
            <a:ext cx="8382000" cy="3386158"/>
          </a:xfrm>
          <a:prstGeom prst="roundRect">
            <a:avLst>
              <a:gd name="adj" fmla="val 3125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117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Конкуренция и монополия</a:t>
            </a:r>
            <a:endParaRPr lang="en-US" dirty="0"/>
          </a:p>
        </p:txBody>
      </p:sp>
      <p:graphicFrame>
        <p:nvGraphicFramePr>
          <p:cNvPr id="126165" name="Group 213"/>
          <p:cNvGraphicFramePr>
            <a:graphicFrameLocks noGrp="1"/>
          </p:cNvGraphicFramePr>
          <p:nvPr/>
        </p:nvGraphicFramePr>
        <p:xfrm>
          <a:off x="571472" y="2767015"/>
          <a:ext cx="8177242" cy="2940265"/>
        </p:xfrm>
        <a:graphic>
          <a:graphicData uri="http://schemas.openxmlformats.org/drawingml/2006/table">
            <a:tbl>
              <a:tblPr/>
              <a:tblGrid>
                <a:gridCol w="1714512"/>
                <a:gridCol w="6462730"/>
              </a:tblGrid>
              <a:tr h="393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рынок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его характеристики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83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Олигополия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Существование на рынке малого числа крупных фирм (от 2 до 5), которые контролируют его основную часть.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Продукция может быть как однородной, так и разнородной.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Вступление новых фирм в отрасль затруднено.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Взаимозависимость фирм в принятии решения о ценах на свою продукцию.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6030" name="Text Box 78"/>
          <p:cNvSpPr txBox="1">
            <a:spLocks noChangeArrowheads="1"/>
          </p:cNvSpPr>
          <p:nvPr/>
        </p:nvSpPr>
        <p:spPr bwMode="black">
          <a:xfrm>
            <a:off x="714348" y="1142984"/>
            <a:ext cx="8143932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200" dirty="0" smtClean="0">
                <a:solidFill>
                  <a:schemeClr val="tx2"/>
                </a:solidFill>
              </a:rPr>
              <a:t>Монополистическая конкуренция – такой тип структуры рынка, где есть большое число продавцов, предлагающих схожие, но не идентичные товары.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476D-C844-4FFC-95A6-1F60D436EF6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00298" y="2285992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Виды рынков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AutoShape 2"/>
          <p:cNvSpPr>
            <a:spLocks noChangeArrowheads="1"/>
          </p:cNvSpPr>
          <p:nvPr/>
        </p:nvSpPr>
        <p:spPr bwMode="auto">
          <a:xfrm>
            <a:off x="533400" y="1714488"/>
            <a:ext cx="8382000" cy="5143512"/>
          </a:xfrm>
          <a:prstGeom prst="roundRect">
            <a:avLst>
              <a:gd name="adj" fmla="val 3125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117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Конкуренция и монополия</a:t>
            </a:r>
            <a:endParaRPr lang="en-US" dirty="0"/>
          </a:p>
        </p:txBody>
      </p:sp>
      <p:graphicFrame>
        <p:nvGraphicFramePr>
          <p:cNvPr id="126165" name="Group 213"/>
          <p:cNvGraphicFramePr>
            <a:graphicFrameLocks noGrp="1"/>
          </p:cNvGraphicFramePr>
          <p:nvPr/>
        </p:nvGraphicFramePr>
        <p:xfrm>
          <a:off x="571472" y="1571613"/>
          <a:ext cx="8177242" cy="5286388"/>
        </p:xfrm>
        <a:graphic>
          <a:graphicData uri="http://schemas.openxmlformats.org/drawingml/2006/table">
            <a:tbl>
              <a:tblPr/>
              <a:tblGrid>
                <a:gridCol w="1714512"/>
                <a:gridCol w="6462730"/>
              </a:tblGrid>
              <a:tr h="580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рынок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его характеристики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05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Монопсония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ситуация на рынке, когда имеется только один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покупа-тель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и множество продавцов.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определяющее влияние на формирование цены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оказы-вают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покупатели.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монопсония государственная — рыночная ситуация, при которой государство является единственным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покупате-лем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какой-либо продукции (например, вооружения);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за-частую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используется как средство для поддержки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некото-рых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отраслей (прежде всего сельского хозяйства),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про-дукцию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которых государство покупает по твердым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це-нам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Применительно к биржам монопсония может быть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так-же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ложной, например, когда при высокой цене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большин-ство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покупателей не включается в торги.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476D-C844-4FFC-95A6-1F60D436EF6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28860" y="1142984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Виды рынков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WordArt 2"/>
          <p:cNvSpPr>
            <a:spLocks noChangeArrowheads="1" noChangeShapeType="1" noTextEdit="1"/>
          </p:cNvSpPr>
          <p:nvPr/>
        </p:nvSpPr>
        <p:spPr bwMode="gray">
          <a:xfrm>
            <a:off x="4429124" y="1857364"/>
            <a:ext cx="4557714" cy="560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63500" dir="3187806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Домашнее задание</a:t>
            </a:r>
            <a:endParaRPr lang="ru-RU" sz="36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63500" dir="3187806" algn="ctr" rotWithShape="0">
                  <a:schemeClr val="bg2">
                    <a:alpha val="50000"/>
                  </a:scheme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7B549-423E-4864-96FD-CADF846F388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2786058"/>
            <a:ext cx="1000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3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89" name="Picture 49" descr="arrow_metal0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685800" y="2209800"/>
            <a:ext cx="2741613" cy="3657600"/>
          </a:xfrm>
          <a:prstGeom prst="rect">
            <a:avLst/>
          </a:prstGeom>
          <a:noFill/>
        </p:spPr>
      </p:pic>
      <p:sp>
        <p:nvSpPr>
          <p:cNvPr id="35842" name="Line 2"/>
          <p:cNvSpPr>
            <a:spLocks noChangeShapeType="1"/>
          </p:cNvSpPr>
          <p:nvPr/>
        </p:nvSpPr>
        <p:spPr bwMode="black">
          <a:xfrm>
            <a:off x="3357554" y="5572140"/>
            <a:ext cx="4000528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black">
          <a:xfrm>
            <a:off x="3614738" y="5162550"/>
            <a:ext cx="3552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400" dirty="0" smtClean="0"/>
              <a:t>Современный рынок</a:t>
            </a:r>
            <a:endParaRPr lang="en-US" sz="2400" dirty="0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black">
          <a:xfrm flipV="1">
            <a:off x="3500430" y="2743200"/>
            <a:ext cx="4271970" cy="42858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en-US" dirty="0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black">
          <a:xfrm>
            <a:off x="3657600" y="2362200"/>
            <a:ext cx="42005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/>
              <a:t>Рынок – благо или зло?</a:t>
            </a:r>
            <a:endParaRPr lang="en-US" sz="2400" dirty="0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black">
          <a:xfrm>
            <a:off x="3786182" y="3500438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black">
          <a:xfrm>
            <a:off x="3857620" y="2786058"/>
            <a:ext cx="47149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/>
              <a:t>Р</a:t>
            </a:r>
            <a:r>
              <a:rPr lang="ru-RU" sz="2400" dirty="0" smtClean="0"/>
              <a:t>оль рынка в экономической жизни</a:t>
            </a:r>
            <a:endParaRPr lang="en-US" sz="2400" dirty="0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black">
          <a:xfrm>
            <a:off x="3714744" y="4357694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black">
          <a:xfrm>
            <a:off x="4000496" y="3571876"/>
            <a:ext cx="4857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/>
              <a:t>Рыночная структура и инфраструктура</a:t>
            </a:r>
            <a:endParaRPr lang="en-US" sz="2400" dirty="0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black">
          <a:xfrm>
            <a:off x="3786182" y="4857760"/>
            <a:ext cx="4476756" cy="1904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black">
          <a:xfrm>
            <a:off x="3857620" y="4429132"/>
            <a:ext cx="4457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/>
              <a:t>Конкуренция и монополия</a:t>
            </a:r>
            <a:endParaRPr lang="en-US" sz="2400" dirty="0"/>
          </a:p>
        </p:txBody>
      </p:sp>
      <p:grpSp>
        <p:nvGrpSpPr>
          <p:cNvPr id="35934" name="Group 94"/>
          <p:cNvGrpSpPr>
            <a:grpSpLocks/>
          </p:cNvGrpSpPr>
          <p:nvPr/>
        </p:nvGrpSpPr>
        <p:grpSpPr bwMode="auto">
          <a:xfrm>
            <a:off x="2813050" y="2351088"/>
            <a:ext cx="393700" cy="393700"/>
            <a:chOff x="2543" y="1006"/>
            <a:chExt cx="416" cy="416"/>
          </a:xfrm>
        </p:grpSpPr>
        <p:sp>
          <p:nvSpPr>
            <p:cNvPr id="35892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5893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35894" name="Picture 54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35895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5896" name="Picture 56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35897" name="Picture 57"/>
            <p:cNvPicPr>
              <a:picLocks noChangeAspect="1" noChangeArrowheads="1"/>
            </p:cNvPicPr>
            <p:nvPr/>
          </p:nvPicPr>
          <p:blipFill>
            <a:blip r:embed="rId5" cstate="print"/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5933" name="Group 93"/>
          <p:cNvGrpSpPr>
            <a:grpSpLocks/>
          </p:cNvGrpSpPr>
          <p:nvPr/>
        </p:nvGrpSpPr>
        <p:grpSpPr bwMode="auto">
          <a:xfrm>
            <a:off x="3325813" y="3049588"/>
            <a:ext cx="393700" cy="393700"/>
            <a:chOff x="3071" y="1006"/>
            <a:chExt cx="416" cy="416"/>
          </a:xfrm>
        </p:grpSpPr>
        <p:sp>
          <p:nvSpPr>
            <p:cNvPr id="35902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5903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35904" name="Picture 64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35905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5906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35926" name="Picture 86"/>
            <p:cNvPicPr>
              <a:picLocks noChangeAspect="1" noChangeArrowheads="1"/>
            </p:cNvPicPr>
            <p:nvPr/>
          </p:nvPicPr>
          <p:blipFill>
            <a:blip r:embed="rId5" cstate="print"/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5932" name="Group 92"/>
          <p:cNvGrpSpPr>
            <a:grpSpLocks/>
          </p:cNvGrpSpPr>
          <p:nvPr/>
        </p:nvGrpSpPr>
        <p:grpSpPr bwMode="auto">
          <a:xfrm>
            <a:off x="3494088" y="3771900"/>
            <a:ext cx="393700" cy="393700"/>
            <a:chOff x="3647" y="1006"/>
            <a:chExt cx="416" cy="416"/>
          </a:xfrm>
        </p:grpSpPr>
        <p:sp>
          <p:nvSpPr>
            <p:cNvPr id="35907" name="Oval 67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5908" name="Group 68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35909" name="Picture 69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35910" name="Oval 70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5911" name="Picture 71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35927" name="Picture 87"/>
            <p:cNvPicPr>
              <a:picLocks noChangeAspect="1" noChangeArrowheads="1"/>
            </p:cNvPicPr>
            <p:nvPr/>
          </p:nvPicPr>
          <p:blipFill>
            <a:blip r:embed="rId5" cstate="print"/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5931" name="Group 91"/>
          <p:cNvGrpSpPr>
            <a:grpSpLocks/>
          </p:cNvGrpSpPr>
          <p:nvPr/>
        </p:nvGrpSpPr>
        <p:grpSpPr bwMode="auto">
          <a:xfrm>
            <a:off x="3309938" y="4484688"/>
            <a:ext cx="393700" cy="393700"/>
            <a:chOff x="4213" y="1006"/>
            <a:chExt cx="416" cy="416"/>
          </a:xfrm>
        </p:grpSpPr>
        <p:sp>
          <p:nvSpPr>
            <p:cNvPr id="35912" name="Oval 72"/>
            <p:cNvSpPr>
              <a:spLocks noChangeArrowheads="1"/>
            </p:cNvSpPr>
            <p:nvPr/>
          </p:nvSpPr>
          <p:spPr bwMode="gray">
            <a:xfrm>
              <a:off x="421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5913" name="Group 73"/>
            <p:cNvGrpSpPr>
              <a:grpSpLocks/>
            </p:cNvGrpSpPr>
            <p:nvPr/>
          </p:nvGrpSpPr>
          <p:grpSpPr bwMode="auto">
            <a:xfrm rot="-2288454">
              <a:off x="4248" y="1034"/>
              <a:ext cx="348" cy="356"/>
              <a:chOff x="887" y="2040"/>
              <a:chExt cx="433" cy="422"/>
            </a:xfrm>
          </p:grpSpPr>
          <p:pic>
            <p:nvPicPr>
              <p:cNvPr id="35914" name="Picture 74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35915" name="Oval 7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folHlink">
                      <a:alpha val="75000"/>
                    </a:schemeClr>
                  </a:gs>
                  <a:gs pos="10000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5916" name="Picture 76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35928" name="Picture 88"/>
            <p:cNvPicPr>
              <a:picLocks noChangeAspect="1" noChangeArrowheads="1"/>
            </p:cNvPicPr>
            <p:nvPr/>
          </p:nvPicPr>
          <p:blipFill>
            <a:blip r:embed="rId5" cstate="print"/>
            <a:srcRect l="12015" t="9302" r="12404" b="12598"/>
            <a:stretch>
              <a:fillRect/>
            </a:stretch>
          </p:blipFill>
          <p:spPr bwMode="gray">
            <a:xfrm>
              <a:off x="424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5930" name="Group 90"/>
          <p:cNvGrpSpPr>
            <a:grpSpLocks/>
          </p:cNvGrpSpPr>
          <p:nvPr/>
        </p:nvGrpSpPr>
        <p:grpSpPr bwMode="auto">
          <a:xfrm>
            <a:off x="2732088" y="5148263"/>
            <a:ext cx="393700" cy="393700"/>
            <a:chOff x="4803" y="1006"/>
            <a:chExt cx="416" cy="416"/>
          </a:xfrm>
        </p:grpSpPr>
        <p:sp>
          <p:nvSpPr>
            <p:cNvPr id="35921" name="Oval 81"/>
            <p:cNvSpPr>
              <a:spLocks noChangeArrowheads="1"/>
            </p:cNvSpPr>
            <p:nvPr/>
          </p:nvSpPr>
          <p:spPr bwMode="gray">
            <a:xfrm>
              <a:off x="480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5922" name="Group 82"/>
            <p:cNvGrpSpPr>
              <a:grpSpLocks/>
            </p:cNvGrpSpPr>
            <p:nvPr/>
          </p:nvGrpSpPr>
          <p:grpSpPr bwMode="auto">
            <a:xfrm rot="-2288454">
              <a:off x="4838" y="1034"/>
              <a:ext cx="348" cy="356"/>
              <a:chOff x="887" y="2040"/>
              <a:chExt cx="433" cy="422"/>
            </a:xfrm>
          </p:grpSpPr>
          <p:pic>
            <p:nvPicPr>
              <p:cNvPr id="35923" name="Picture 83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35924" name="Oval 84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B4F2D">
                  <a:alpha val="7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5925" name="Picture 85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35929" name="Picture 89"/>
            <p:cNvPicPr>
              <a:picLocks noChangeAspect="1" noChangeArrowheads="1"/>
            </p:cNvPicPr>
            <p:nvPr/>
          </p:nvPicPr>
          <p:blipFill>
            <a:blip r:embed="rId5" cstate="print"/>
            <a:srcRect l="12015" t="9302" r="12404" b="12598"/>
            <a:stretch>
              <a:fillRect/>
            </a:stretch>
          </p:blipFill>
          <p:spPr bwMode="gray">
            <a:xfrm>
              <a:off x="483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7" name="Группа 66"/>
          <p:cNvGrpSpPr/>
          <p:nvPr/>
        </p:nvGrpSpPr>
        <p:grpSpPr>
          <a:xfrm>
            <a:off x="1928794" y="5572140"/>
            <a:ext cx="411194" cy="421604"/>
            <a:chOff x="1928794" y="5572140"/>
            <a:chExt cx="411194" cy="421604"/>
          </a:xfrm>
        </p:grpSpPr>
        <p:sp>
          <p:nvSpPr>
            <p:cNvPr id="59" name="Oval 52"/>
            <p:cNvSpPr>
              <a:spLocks noChangeArrowheads="1"/>
            </p:cNvSpPr>
            <p:nvPr/>
          </p:nvSpPr>
          <p:spPr bwMode="gray">
            <a:xfrm>
              <a:off x="1928794" y="5572140"/>
              <a:ext cx="393700" cy="39370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0" name="Group 53"/>
            <p:cNvGrpSpPr>
              <a:grpSpLocks/>
            </p:cNvGrpSpPr>
            <p:nvPr/>
          </p:nvGrpSpPr>
          <p:grpSpPr bwMode="auto">
            <a:xfrm rot="19311546">
              <a:off x="1997676" y="5637874"/>
              <a:ext cx="329345" cy="336916"/>
              <a:chOff x="887" y="2040"/>
              <a:chExt cx="433" cy="422"/>
            </a:xfrm>
          </p:grpSpPr>
          <p:pic>
            <p:nvPicPr>
              <p:cNvPr id="62" name="Picture 54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63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4" name="Picture 56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61" name="Picture 57"/>
            <p:cNvPicPr>
              <a:picLocks noChangeAspect="1" noChangeArrowheads="1"/>
            </p:cNvPicPr>
            <p:nvPr/>
          </p:nvPicPr>
          <p:blipFill>
            <a:blip r:embed="rId5" cstate="print"/>
            <a:srcRect l="12015" t="9302" r="12404" b="12598"/>
            <a:stretch>
              <a:fillRect/>
            </a:stretch>
          </p:blipFill>
          <p:spPr bwMode="gray">
            <a:xfrm>
              <a:off x="2000232" y="5643578"/>
              <a:ext cx="339756" cy="350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5" name="Line 2"/>
          <p:cNvSpPr>
            <a:spLocks noChangeShapeType="1"/>
          </p:cNvSpPr>
          <p:nvPr/>
        </p:nvSpPr>
        <p:spPr bwMode="black">
          <a:xfrm>
            <a:off x="2500298" y="6357958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6" name="Rectangle 3"/>
          <p:cNvSpPr>
            <a:spLocks noChangeArrowheads="1"/>
          </p:cNvSpPr>
          <p:nvPr/>
        </p:nvSpPr>
        <p:spPr bwMode="black">
          <a:xfrm>
            <a:off x="2500298" y="5572140"/>
            <a:ext cx="59293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/>
              <a:t>Становление рыночной экономики в России</a:t>
            </a:r>
            <a:endParaRPr lang="en-US" sz="2400" dirty="0"/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268B4-E3C9-45EC-B146-D8F3D717D6A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AutoShape 3"/>
          <p:cNvSpPr>
            <a:spLocks noChangeArrowheads="1"/>
          </p:cNvSpPr>
          <p:nvPr/>
        </p:nvSpPr>
        <p:spPr bwMode="gray">
          <a:xfrm>
            <a:off x="1146175" y="4724400"/>
            <a:ext cx="6854825" cy="10715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>
                  <a:gamma/>
                  <a:tint val="2941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gray">
          <a:xfrm>
            <a:off x="1146175" y="3192462"/>
            <a:ext cx="6854825" cy="116523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>
                  <a:gamma/>
                  <a:tint val="2941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gray">
          <a:xfrm>
            <a:off x="1146175" y="1670050"/>
            <a:ext cx="6854825" cy="10715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>
                  <a:gamma/>
                  <a:tint val="2941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3910" name="Group 6"/>
          <p:cNvGrpSpPr>
            <a:grpSpLocks/>
          </p:cNvGrpSpPr>
          <p:nvPr/>
        </p:nvGrpSpPr>
        <p:grpSpPr bwMode="auto">
          <a:xfrm>
            <a:off x="2222500" y="2971800"/>
            <a:ext cx="4686300" cy="463550"/>
            <a:chOff x="720" y="1392"/>
            <a:chExt cx="4058" cy="480"/>
          </a:xfrm>
        </p:grpSpPr>
        <p:sp>
          <p:nvSpPr>
            <p:cNvPr id="123911" name="AutoShape 7"/>
            <p:cNvSpPr>
              <a:spLocks noChangeArrowheads="1"/>
            </p:cNvSpPr>
            <p:nvPr/>
          </p:nvSpPr>
          <p:spPr bwMode="black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3912" name="Group 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23913" name="AutoShape 9"/>
              <p:cNvSpPr>
                <a:spLocks noChangeArrowheads="1"/>
              </p:cNvSpPr>
              <p:nvPr/>
            </p:nvSpPr>
            <p:spPr bwMode="black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914" name="AutoShape 10"/>
              <p:cNvSpPr>
                <a:spLocks noChangeArrowheads="1"/>
              </p:cNvSpPr>
              <p:nvPr/>
            </p:nvSpPr>
            <p:spPr bwMode="black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38039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23915" name="Group 11"/>
          <p:cNvGrpSpPr>
            <a:grpSpLocks/>
          </p:cNvGrpSpPr>
          <p:nvPr/>
        </p:nvGrpSpPr>
        <p:grpSpPr bwMode="auto">
          <a:xfrm>
            <a:off x="2195513" y="4489450"/>
            <a:ext cx="4686300" cy="463550"/>
            <a:chOff x="720" y="1392"/>
            <a:chExt cx="4058" cy="480"/>
          </a:xfrm>
        </p:grpSpPr>
        <p:sp>
          <p:nvSpPr>
            <p:cNvPr id="123916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3917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23918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919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23920" name="Group 16"/>
          <p:cNvGrpSpPr>
            <a:grpSpLocks/>
          </p:cNvGrpSpPr>
          <p:nvPr/>
        </p:nvGrpSpPr>
        <p:grpSpPr bwMode="auto">
          <a:xfrm>
            <a:off x="2225675" y="1447800"/>
            <a:ext cx="4686300" cy="463550"/>
            <a:chOff x="720" y="1392"/>
            <a:chExt cx="4058" cy="480"/>
          </a:xfrm>
        </p:grpSpPr>
        <p:sp>
          <p:nvSpPr>
            <p:cNvPr id="123921" name="AutoShape 17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3922" name="Group 1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23923" name="AutoShape 19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924" name="AutoShape 20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3176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23925" name="Rectangle 21"/>
          <p:cNvSpPr>
            <a:spLocks noChangeArrowheads="1"/>
          </p:cNvSpPr>
          <p:nvPr/>
        </p:nvSpPr>
        <p:spPr bwMode="black">
          <a:xfrm>
            <a:off x="2285984" y="1428736"/>
            <a:ext cx="4619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2800" dirty="0" smtClean="0">
                <a:solidFill>
                  <a:srgbClr val="FFFFFF"/>
                </a:solidFill>
                <a:latin typeface="Calibri" pitchFamily="34" charset="0"/>
              </a:rPr>
              <a:t>В</a:t>
            </a:r>
            <a:r>
              <a:rPr lang="ru-RU" sz="2800" dirty="0" smtClean="0">
                <a:solidFill>
                  <a:srgbClr val="FFFFFF"/>
                </a:solidFill>
                <a:latin typeface="Calibri" pitchFamily="34" charset="0"/>
              </a:rPr>
              <a:t> традиционной экономике</a:t>
            </a:r>
            <a:endParaRPr lang="en-US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3926" name="Rectangle 22"/>
          <p:cNvSpPr>
            <a:spLocks noChangeArrowheads="1"/>
          </p:cNvSpPr>
          <p:nvPr/>
        </p:nvSpPr>
        <p:spPr bwMode="black">
          <a:xfrm>
            <a:off x="2357422" y="2928934"/>
            <a:ext cx="43577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2800" dirty="0" smtClean="0">
                <a:solidFill>
                  <a:srgbClr val="FFFFFF"/>
                </a:solidFill>
                <a:latin typeface="Calibri" pitchFamily="34" charset="0"/>
              </a:rPr>
              <a:t>В командной экономике</a:t>
            </a:r>
            <a:endParaRPr lang="en-US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3927" name="Rectangle 23"/>
          <p:cNvSpPr>
            <a:spLocks noChangeArrowheads="1"/>
          </p:cNvSpPr>
          <p:nvPr/>
        </p:nvSpPr>
        <p:spPr bwMode="black">
          <a:xfrm>
            <a:off x="2214546" y="4429132"/>
            <a:ext cx="45720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2800" dirty="0" smtClean="0">
                <a:solidFill>
                  <a:srgbClr val="FFFFFF"/>
                </a:solidFill>
                <a:latin typeface="Calibri" pitchFamily="34" charset="0"/>
              </a:rPr>
              <a:t>В рыночной экономике</a:t>
            </a:r>
            <a:endParaRPr lang="en-US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3928" name="Text Box 24"/>
          <p:cNvSpPr txBox="1">
            <a:spLocks noChangeArrowheads="1"/>
          </p:cNvSpPr>
          <p:nvPr/>
        </p:nvSpPr>
        <p:spPr bwMode="black">
          <a:xfrm>
            <a:off x="1452563" y="1944688"/>
            <a:ext cx="640558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Вопросы, какие товары и услуги и для кого и каким образом производить, решаются на основе традиций</a:t>
            </a: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930" name="Text Box 26"/>
          <p:cNvSpPr txBox="1">
            <a:spLocks noChangeArrowheads="1"/>
          </p:cNvSpPr>
          <p:nvPr/>
        </p:nvSpPr>
        <p:spPr bwMode="black">
          <a:xfrm>
            <a:off x="1142977" y="5014913"/>
            <a:ext cx="678661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Что? Для кого? Как? Производить решает производитель, ориентируясь на соотношение спроса и предложения.</a:t>
            </a: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932" name="Rectangle 28"/>
          <p:cNvSpPr>
            <a:spLocks noChangeArrowheads="1"/>
          </p:cNvSpPr>
          <p:nvPr/>
        </p:nvSpPr>
        <p:spPr bwMode="black">
          <a:xfrm>
            <a:off x="1285852" y="5929330"/>
            <a:ext cx="67151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sz="2000" dirty="0" smtClean="0">
                <a:latin typeface="Calibri" pitchFamily="34" charset="0"/>
              </a:rPr>
              <a:t>Во многих странах существует </a:t>
            </a:r>
            <a:r>
              <a:rPr lang="ru-RU" sz="2000" i="1" dirty="0" smtClean="0">
                <a:latin typeface="Calibri" pitchFamily="34" charset="0"/>
              </a:rPr>
              <a:t>смешанная экономика</a:t>
            </a:r>
            <a:r>
              <a:rPr lang="ru-RU" sz="2000" dirty="0" smtClean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23933" name="Text Box 29"/>
          <p:cNvSpPr txBox="1">
            <a:spLocks noChangeArrowheads="1"/>
          </p:cNvSpPr>
          <p:nvPr/>
        </p:nvSpPr>
        <p:spPr bwMode="black">
          <a:xfrm>
            <a:off x="1142976" y="3357562"/>
            <a:ext cx="6858047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Все решения по вопросам производства и распределения принимаются центральными (государственными) </a:t>
            </a:r>
            <a:r>
              <a:rPr lang="ru-RU" sz="2000" dirty="0" err="1" smtClean="0">
                <a:solidFill>
                  <a:srgbClr val="000000"/>
                </a:solidFill>
                <a:latin typeface="Calibri" pitchFamily="34" charset="0"/>
              </a:rPr>
              <a:t>органа-ми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" name="Rectangle 8"/>
          <p:cNvSpPr>
            <a:spLocks noGrp="1" noChangeArrowheads="1"/>
          </p:cNvSpPr>
          <p:nvPr>
            <p:ph type="title"/>
          </p:nvPr>
        </p:nvSpPr>
        <p:spPr bwMode="black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/>
              <a:t>Рынок – благо или зло?</a:t>
            </a:r>
            <a:endParaRPr lang="en-US" dirty="0"/>
          </a:p>
        </p:txBody>
      </p: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E90F-7C9D-4009-8CA8-A02CAA4D348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/>
      <p:bldP spid="123908" grpId="0" animBg="1"/>
      <p:bldP spid="123909" grpId="0" animBg="1"/>
      <p:bldP spid="123928" grpId="0"/>
      <p:bldP spid="123930" grpId="0"/>
      <p:bldP spid="123932" grpId="0"/>
      <p:bldP spid="1239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ru-RU" sz="3200" dirty="0" smtClean="0"/>
              <a:t>Роль рынка в экономической жизни</a:t>
            </a:r>
            <a:endParaRPr lang="en-US" sz="3200" dirty="0"/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gray">
          <a:xfrm>
            <a:off x="3428992" y="2214554"/>
            <a:ext cx="535785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i="1" u="sng" dirty="0" smtClean="0">
                <a:solidFill>
                  <a:srgbClr val="080808"/>
                </a:solidFill>
                <a:latin typeface="Calibri" pitchFamily="34" charset="0"/>
                <a:cs typeface="Arial" charset="0"/>
              </a:rPr>
              <a:t>Спрос </a:t>
            </a:r>
            <a:r>
              <a:rPr lang="ru-RU" sz="2400" dirty="0" smtClean="0">
                <a:solidFill>
                  <a:srgbClr val="080808"/>
                </a:solidFill>
                <a:latin typeface="Calibri" pitchFamily="34" charset="0"/>
                <a:cs typeface="Arial" charset="0"/>
              </a:rPr>
              <a:t>– это желание купить </a:t>
            </a:r>
            <a:r>
              <a:rPr lang="ru-RU" sz="2400" dirty="0" err="1" smtClean="0">
                <a:solidFill>
                  <a:srgbClr val="080808"/>
                </a:solidFill>
                <a:latin typeface="Calibri" pitchFamily="34" charset="0"/>
                <a:cs typeface="Arial" charset="0"/>
              </a:rPr>
              <a:t>конкрет-ный</a:t>
            </a:r>
            <a:r>
              <a:rPr lang="ru-RU" sz="2400" dirty="0" smtClean="0">
                <a:solidFill>
                  <a:srgbClr val="080808"/>
                </a:solidFill>
                <a:latin typeface="Calibri" pitchFamily="34" charset="0"/>
                <a:cs typeface="Arial" charset="0"/>
              </a:rPr>
              <a:t> товар или услугу по конкретной цене в определённый период </a:t>
            </a:r>
            <a:r>
              <a:rPr lang="ru-RU" sz="2400" dirty="0" err="1" smtClean="0">
                <a:solidFill>
                  <a:srgbClr val="080808"/>
                </a:solidFill>
                <a:latin typeface="Calibri" pitchFamily="34" charset="0"/>
                <a:cs typeface="Arial" charset="0"/>
              </a:rPr>
              <a:t>време-ни</a:t>
            </a:r>
            <a:r>
              <a:rPr lang="ru-RU" sz="2400" dirty="0" smtClean="0">
                <a:solidFill>
                  <a:srgbClr val="080808"/>
                </a:solidFill>
                <a:latin typeface="Calibri" pitchFamily="34" charset="0"/>
                <a:cs typeface="Arial" charset="0"/>
              </a:rPr>
              <a:t>.</a:t>
            </a:r>
            <a:endParaRPr lang="en-US" sz="2400" dirty="0">
              <a:solidFill>
                <a:srgbClr val="080808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1642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143380"/>
            <a:ext cx="2952750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43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2952750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44" name="Text Box 28"/>
          <p:cNvSpPr txBox="1">
            <a:spLocks noChangeArrowheads="1"/>
          </p:cNvSpPr>
          <p:nvPr/>
        </p:nvSpPr>
        <p:spPr bwMode="gray">
          <a:xfrm>
            <a:off x="3500430" y="4071942"/>
            <a:ext cx="5286412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i="1" u="sng" dirty="0" smtClean="0">
                <a:solidFill>
                  <a:srgbClr val="080808"/>
                </a:solidFill>
                <a:latin typeface="Calibri" pitchFamily="34" charset="0"/>
                <a:cs typeface="Arial" charset="0"/>
              </a:rPr>
              <a:t>Предложение</a:t>
            </a:r>
            <a:r>
              <a:rPr lang="ru-RU" sz="2400" dirty="0" smtClean="0">
                <a:solidFill>
                  <a:srgbClr val="080808"/>
                </a:solidFill>
                <a:latin typeface="Calibri" pitchFamily="34" charset="0"/>
                <a:cs typeface="Arial" charset="0"/>
              </a:rPr>
              <a:t> – это желание </a:t>
            </a:r>
            <a:r>
              <a:rPr lang="ru-RU" sz="2400" dirty="0" err="1" smtClean="0">
                <a:solidFill>
                  <a:srgbClr val="080808"/>
                </a:solidFill>
                <a:latin typeface="Calibri" pitchFamily="34" charset="0"/>
                <a:cs typeface="Arial" charset="0"/>
              </a:rPr>
              <a:t>произво-дителя</a:t>
            </a:r>
            <a:r>
              <a:rPr lang="ru-RU" sz="2400" dirty="0" smtClean="0">
                <a:solidFill>
                  <a:srgbClr val="080808"/>
                </a:solidFill>
                <a:latin typeface="Calibri" pitchFamily="34" charset="0"/>
                <a:cs typeface="Arial" charset="0"/>
              </a:rPr>
              <a:t> произвести и предложить к продаже на рынке товары или услуги по конкретным ценам из ряда </a:t>
            </a:r>
            <a:r>
              <a:rPr lang="ru-RU" sz="2400" dirty="0" err="1" smtClean="0">
                <a:solidFill>
                  <a:srgbClr val="080808"/>
                </a:solidFill>
                <a:latin typeface="Calibri" pitchFamily="34" charset="0"/>
                <a:cs typeface="Arial" charset="0"/>
              </a:rPr>
              <a:t>возмо-жных</a:t>
            </a:r>
            <a:r>
              <a:rPr lang="ru-RU" sz="2400" dirty="0" smtClean="0">
                <a:solidFill>
                  <a:srgbClr val="080808"/>
                </a:solidFill>
                <a:latin typeface="Calibri" pitchFamily="34" charset="0"/>
                <a:cs typeface="Arial" charset="0"/>
              </a:rPr>
              <a:t> цен в течение определённого времени.</a:t>
            </a:r>
            <a:endParaRPr lang="en-US" sz="2400" dirty="0">
              <a:solidFill>
                <a:srgbClr val="080808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268B4-E3C9-45EC-B146-D8F3D717D6A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/>
      <p:bldP spid="1116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cylinder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1490663" y="4543425"/>
            <a:ext cx="2778125" cy="1714500"/>
          </a:xfrm>
          <a:prstGeom prst="rect">
            <a:avLst/>
          </a:prstGeom>
          <a:noFill/>
        </p:spPr>
      </p:pic>
      <p:pic>
        <p:nvPicPr>
          <p:cNvPr id="91140" name="Picture 4" descr="cylinder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5214938" y="4543425"/>
            <a:ext cx="2778125" cy="1714500"/>
          </a:xfrm>
          <a:prstGeom prst="rect">
            <a:avLst/>
          </a:prstGeom>
          <a:noFill/>
        </p:spPr>
      </p:pic>
      <p:sp>
        <p:nvSpPr>
          <p:cNvPr id="91141" name="Freeform 5"/>
          <p:cNvSpPr>
            <a:spLocks/>
          </p:cNvSpPr>
          <p:nvPr/>
        </p:nvSpPr>
        <p:spPr bwMode="gray">
          <a:xfrm>
            <a:off x="2085975" y="2508250"/>
            <a:ext cx="1066800" cy="2330450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solidFill>
            <a:srgbClr val="08080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1143" name="Freeform 7"/>
          <p:cNvSpPr>
            <a:spLocks noEditPoints="1"/>
          </p:cNvSpPr>
          <p:nvPr/>
        </p:nvSpPr>
        <p:spPr bwMode="gray">
          <a:xfrm>
            <a:off x="6242050" y="2652713"/>
            <a:ext cx="777875" cy="2185987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solidFill>
            <a:srgbClr val="1C1C1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1144" name="Freeform 8"/>
          <p:cNvSpPr>
            <a:spLocks noEditPoints="1"/>
          </p:cNvSpPr>
          <p:nvPr/>
        </p:nvSpPr>
        <p:spPr bwMode="gray">
          <a:xfrm>
            <a:off x="5605463" y="3598863"/>
            <a:ext cx="444500" cy="1244600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solidFill>
            <a:srgbClr val="1C1C1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1145" name="Freeform 9"/>
          <p:cNvSpPr>
            <a:spLocks noEditPoints="1"/>
          </p:cNvSpPr>
          <p:nvPr/>
        </p:nvSpPr>
        <p:spPr bwMode="gray">
          <a:xfrm>
            <a:off x="5907088" y="3598863"/>
            <a:ext cx="442912" cy="1244600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solidFill>
            <a:srgbClr val="1C1C1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1146" name="Freeform 10"/>
          <p:cNvSpPr>
            <a:spLocks noEditPoints="1"/>
          </p:cNvSpPr>
          <p:nvPr/>
        </p:nvSpPr>
        <p:spPr bwMode="gray">
          <a:xfrm>
            <a:off x="6842125" y="3598863"/>
            <a:ext cx="442913" cy="1244600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solidFill>
            <a:srgbClr val="1C1C1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1147" name="Freeform 11"/>
          <p:cNvSpPr>
            <a:spLocks noEditPoints="1"/>
          </p:cNvSpPr>
          <p:nvPr/>
        </p:nvSpPr>
        <p:spPr bwMode="gray">
          <a:xfrm>
            <a:off x="7135813" y="3598863"/>
            <a:ext cx="442912" cy="1244600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solidFill>
            <a:srgbClr val="1C1C1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1149" name="Text Box 4"/>
          <p:cNvSpPr txBox="1">
            <a:spLocks noChangeArrowheads="1"/>
          </p:cNvSpPr>
          <p:nvPr/>
        </p:nvSpPr>
        <p:spPr bwMode="black">
          <a:xfrm>
            <a:off x="1492250" y="5095875"/>
            <a:ext cx="269875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Спрос одного лица или по отдельным товарам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91150" name="Text Box 4"/>
          <p:cNvSpPr txBox="1">
            <a:spLocks noChangeArrowheads="1"/>
          </p:cNvSpPr>
          <p:nvPr/>
        </p:nvSpPr>
        <p:spPr bwMode="black">
          <a:xfrm>
            <a:off x="5214942" y="4857760"/>
            <a:ext cx="2701925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Спрос на всех рынках данного товара или на все производимые и продаваемые товары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91151" name="AutoShape 15"/>
          <p:cNvSpPr>
            <a:spLocks/>
          </p:cNvSpPr>
          <p:nvPr/>
        </p:nvSpPr>
        <p:spPr bwMode="black">
          <a:xfrm flipH="1">
            <a:off x="1428728" y="2025650"/>
            <a:ext cx="2928958" cy="403218"/>
          </a:xfrm>
          <a:prstGeom prst="accentCallout3">
            <a:avLst>
              <a:gd name="adj1" fmla="val 49992"/>
              <a:gd name="adj2" fmla="val 105749"/>
              <a:gd name="adj3" fmla="val 45655"/>
              <a:gd name="adj4" fmla="val 130599"/>
              <a:gd name="adj5" fmla="val 237245"/>
              <a:gd name="adj6" fmla="val 131556"/>
              <a:gd name="adj7" fmla="val 286515"/>
              <a:gd name="adj8" fmla="val 9392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400" dirty="0" smtClean="0">
                <a:cs typeface="Arial" charset="0"/>
              </a:rPr>
              <a:t>индивидуальный</a:t>
            </a:r>
            <a:endParaRPr lang="en-US" sz="2400" dirty="0">
              <a:cs typeface="Arial" charset="0"/>
            </a:endParaRPr>
          </a:p>
        </p:txBody>
      </p:sp>
      <p:sp>
        <p:nvSpPr>
          <p:cNvPr id="91153" name="AutoShape 17"/>
          <p:cNvSpPr>
            <a:spLocks/>
          </p:cNvSpPr>
          <p:nvPr/>
        </p:nvSpPr>
        <p:spPr bwMode="black">
          <a:xfrm flipH="1">
            <a:off x="6043612" y="2001838"/>
            <a:ext cx="2100288" cy="355592"/>
          </a:xfrm>
          <a:prstGeom prst="accentCallout3">
            <a:avLst>
              <a:gd name="adj1" fmla="val 43111"/>
              <a:gd name="adj2" fmla="val 107394"/>
              <a:gd name="adj3" fmla="val 39936"/>
              <a:gd name="adj4" fmla="val 147353"/>
              <a:gd name="adj5" fmla="val 223113"/>
              <a:gd name="adj6" fmla="val 147353"/>
              <a:gd name="adj7" fmla="val 336334"/>
              <a:gd name="adj8" fmla="val 10748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400" dirty="0" smtClean="0">
                <a:cs typeface="Arial" charset="0"/>
              </a:rPr>
              <a:t>совокупный</a:t>
            </a:r>
            <a:endParaRPr lang="en-US" sz="2400" dirty="0">
              <a:cs typeface="Arial" charset="0"/>
            </a:endParaRPr>
          </a:p>
        </p:txBody>
      </p:sp>
      <p:sp>
        <p:nvSpPr>
          <p:cNvPr id="91155" name="Text Box 8"/>
          <p:cNvSpPr txBox="1">
            <a:spLocks noChangeArrowheads="1"/>
          </p:cNvSpPr>
          <p:nvPr/>
        </p:nvSpPr>
        <p:spPr bwMode="black">
          <a:xfrm>
            <a:off x="3571868" y="1357298"/>
            <a:ext cx="183197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спрос</a:t>
            </a:r>
            <a:endParaRPr lang="en-US" sz="3200" u="sng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268B4-E3C9-45EC-B146-D8F3D717D6A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gray">
          <a:xfrm>
            <a:off x="1214414" y="21429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Роль рынка в экономической жизни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animBg="1"/>
      <p:bldP spid="91143" grpId="0" animBg="1"/>
      <p:bldP spid="91144" grpId="0" animBg="1"/>
      <p:bldP spid="91145" grpId="0" animBg="1"/>
      <p:bldP spid="91146" grpId="0" animBg="1"/>
      <p:bldP spid="91147" grpId="0" animBg="1"/>
      <p:bldP spid="91149" grpId="0"/>
      <p:bldP spid="91150" grpId="0"/>
      <p:bldP spid="91151" grpId="0" animBg="1"/>
      <p:bldP spid="91153" grpId="0" animBg="1"/>
      <p:bldP spid="911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ru-RU" sz="3200" dirty="0" smtClean="0"/>
              <a:t>Роль рынка в экономической жизни</a:t>
            </a:r>
            <a:endParaRPr lang="en-US" sz="3200" dirty="0"/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gray">
          <a:xfrm>
            <a:off x="3428992" y="2285992"/>
            <a:ext cx="535785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i="1" u="sng" dirty="0" smtClean="0">
                <a:solidFill>
                  <a:srgbClr val="080808"/>
                </a:solidFill>
                <a:latin typeface="Calibri" pitchFamily="34" charset="0"/>
                <a:cs typeface="Arial" charset="0"/>
              </a:rPr>
              <a:t>Закон спроса </a:t>
            </a:r>
            <a:r>
              <a:rPr lang="ru-RU" sz="2400" dirty="0" smtClean="0">
                <a:solidFill>
                  <a:srgbClr val="080808"/>
                </a:solidFill>
                <a:latin typeface="Calibri" pitchFamily="34" charset="0"/>
                <a:cs typeface="Arial" charset="0"/>
              </a:rPr>
              <a:t>– величина спроса находится в обратной зависимости от изменения цены единицы товара.</a:t>
            </a:r>
            <a:endParaRPr lang="en-US" sz="2400" dirty="0">
              <a:solidFill>
                <a:srgbClr val="080808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1642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143380"/>
            <a:ext cx="2952750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43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2952750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44" name="Text Box 28"/>
          <p:cNvSpPr txBox="1">
            <a:spLocks noChangeArrowheads="1"/>
          </p:cNvSpPr>
          <p:nvPr/>
        </p:nvSpPr>
        <p:spPr bwMode="gray">
          <a:xfrm>
            <a:off x="3500430" y="4429132"/>
            <a:ext cx="528641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i="1" u="sng" dirty="0" smtClean="0">
                <a:solidFill>
                  <a:srgbClr val="080808"/>
                </a:solidFill>
                <a:latin typeface="Calibri" pitchFamily="34" charset="0"/>
                <a:cs typeface="Arial" charset="0"/>
              </a:rPr>
              <a:t>Закон предложения</a:t>
            </a:r>
            <a:r>
              <a:rPr lang="ru-RU" sz="2400" dirty="0" smtClean="0">
                <a:solidFill>
                  <a:srgbClr val="080808"/>
                </a:solidFill>
                <a:latin typeface="Calibri" pitchFamily="34" charset="0"/>
                <a:cs typeface="Arial" charset="0"/>
              </a:rPr>
              <a:t> – предложение возрастает с увеличением цены и падает при её снижении.</a:t>
            </a:r>
            <a:endParaRPr lang="en-US" sz="2400" dirty="0">
              <a:solidFill>
                <a:srgbClr val="080808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268B4-E3C9-45EC-B146-D8F3D717D6A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/>
      <p:bldP spid="1116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62" y="1571612"/>
            <a:ext cx="7331075" cy="1028696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/>
              <a:t> </a:t>
            </a:r>
            <a:r>
              <a:rPr lang="ru-RU" sz="2800" b="1" dirty="0" smtClean="0"/>
              <a:t>Колебания цен влияют на деятельность товаропроизводителей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58C7-3BBF-4C56-A9E6-14796AB5B97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pPr eaLnBrk="0" hangingPunct="0"/>
            <a:r>
              <a:rPr lang="ru-RU" sz="3200" dirty="0" smtClean="0"/>
              <a:t>Роль рынка в экономической жизни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92893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цена</a:t>
            </a:r>
            <a:endParaRPr lang="ru-RU" sz="2400" dirty="0"/>
          </a:p>
        </p:txBody>
      </p:sp>
      <p:pic>
        <p:nvPicPr>
          <p:cNvPr id="12" name="Picture 49" descr="arrow_metal0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 rot="10800000">
            <a:off x="1500166" y="2643182"/>
            <a:ext cx="1185172" cy="122395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57620" y="300037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прибыль</a:t>
            </a:r>
            <a:endParaRPr lang="ru-RU" sz="2400" dirty="0"/>
          </a:p>
        </p:txBody>
      </p:sp>
      <p:pic>
        <p:nvPicPr>
          <p:cNvPr id="14" name="Picture 49" descr="arrow_metal0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 rot="10800000">
            <a:off x="4929190" y="2643182"/>
            <a:ext cx="1185172" cy="12239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857356" y="4286256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цена</a:t>
            </a:r>
            <a:endParaRPr lang="ru-RU" sz="2400" dirty="0"/>
          </a:p>
        </p:txBody>
      </p:sp>
      <p:pic>
        <p:nvPicPr>
          <p:cNvPr id="16" name="Picture 49" descr="arrow_metal0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714612" y="3929066"/>
            <a:ext cx="1185172" cy="122395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572000" y="4286256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прибыль</a:t>
            </a:r>
            <a:endParaRPr lang="ru-RU" sz="2400" dirty="0"/>
          </a:p>
        </p:txBody>
      </p:sp>
      <p:pic>
        <p:nvPicPr>
          <p:cNvPr id="18" name="Picture 49" descr="arrow_metal0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6000760" y="3857628"/>
            <a:ext cx="1185172" cy="1223954"/>
          </a:xfrm>
          <a:prstGeom prst="rect">
            <a:avLst/>
          </a:prstGeom>
          <a:noFill/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gray">
          <a:xfrm>
            <a:off x="214282" y="5715016"/>
            <a:ext cx="86439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Т.е. цена является регулятором и информатором.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11" grpId="0"/>
      <p:bldP spid="13" grpId="0"/>
      <p:bldP spid="15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5067312" cy="838200"/>
          </a:xfrm>
        </p:spPr>
        <p:txBody>
          <a:bodyPr/>
          <a:lstStyle/>
          <a:p>
            <a:pPr eaLnBrk="0" hangingPunct="0"/>
            <a:r>
              <a:rPr lang="ru-RU" sz="3100" dirty="0" smtClean="0"/>
              <a:t>Рыночная структура и инфраструктура</a:t>
            </a:r>
            <a:endParaRPr lang="en-US" sz="3100" dirty="0"/>
          </a:p>
        </p:txBody>
      </p:sp>
      <p:sp>
        <p:nvSpPr>
          <p:cNvPr id="95235" name="AutoShape 3"/>
          <p:cNvSpPr>
            <a:spLocks noChangeArrowheads="1"/>
          </p:cNvSpPr>
          <p:nvPr/>
        </p:nvSpPr>
        <p:spPr bwMode="gray">
          <a:xfrm>
            <a:off x="1177925" y="5222875"/>
            <a:ext cx="3152775" cy="1119188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pitchFamily="34" charset="0"/>
              <a:buChar char="•"/>
            </a:pPr>
            <a:r>
              <a:rPr lang="ru-RU" sz="2000" b="0" dirty="0" smtClean="0"/>
              <a:t>Свободный</a:t>
            </a:r>
          </a:p>
          <a:p>
            <a:pPr>
              <a:buFont typeface="Arial" pitchFamily="34" charset="0"/>
              <a:buChar char="•"/>
            </a:pPr>
            <a:r>
              <a:rPr lang="ru-RU" sz="2000" b="0" dirty="0" smtClean="0"/>
              <a:t>Монополистический </a:t>
            </a:r>
            <a:endParaRPr lang="ru-RU" sz="2000" b="0" dirty="0"/>
          </a:p>
        </p:txBody>
      </p:sp>
      <p:grpSp>
        <p:nvGrpSpPr>
          <p:cNvPr id="95236" name="Group 4"/>
          <p:cNvGrpSpPr>
            <a:grpSpLocks/>
          </p:cNvGrpSpPr>
          <p:nvPr/>
        </p:nvGrpSpPr>
        <p:grpSpPr bwMode="auto">
          <a:xfrm>
            <a:off x="1393825" y="4714884"/>
            <a:ext cx="3035909" cy="738179"/>
            <a:chOff x="624" y="672"/>
            <a:chExt cx="1984" cy="240"/>
          </a:xfrm>
        </p:grpSpPr>
        <p:sp>
          <p:nvSpPr>
            <p:cNvPr id="95237" name="AutoShape 5"/>
            <p:cNvSpPr>
              <a:spLocks noChangeArrowheads="1"/>
            </p:cNvSpPr>
            <p:nvPr/>
          </p:nvSpPr>
          <p:spPr bwMode="gray">
            <a:xfrm>
              <a:off x="624" y="672"/>
              <a:ext cx="1984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ru-RU" sz="2000" dirty="0" smtClean="0">
                  <a:solidFill>
                    <a:schemeClr val="bg1"/>
                  </a:solidFill>
                </a:rPr>
                <a:t>По степени ограничен-</a:t>
              </a:r>
            </a:p>
            <a:p>
              <a:r>
                <a:rPr lang="ru-RU" sz="2000" dirty="0" err="1" smtClean="0">
                  <a:solidFill>
                    <a:schemeClr val="bg1"/>
                  </a:solidFill>
                </a:rPr>
                <a:t>ности</a:t>
              </a:r>
              <a:r>
                <a:rPr lang="ru-RU" sz="2000" dirty="0" smtClean="0">
                  <a:solidFill>
                    <a:schemeClr val="bg1"/>
                  </a:solidFill>
                </a:rPr>
                <a:t> конкуренции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  <p:sp>
          <p:nvSpPr>
            <p:cNvPr id="95238" name="AutoShape 6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5239" name="AutoShape 7"/>
          <p:cNvSpPr>
            <a:spLocks noChangeArrowheads="1"/>
          </p:cNvSpPr>
          <p:nvPr/>
        </p:nvSpPr>
        <p:spPr bwMode="gray">
          <a:xfrm>
            <a:off x="4616450" y="5222875"/>
            <a:ext cx="3741764" cy="1119188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pitchFamily="34" charset="0"/>
              <a:buChar char="•"/>
            </a:pPr>
            <a:r>
              <a:rPr lang="ru-RU" sz="2000" b="0" dirty="0" smtClean="0"/>
              <a:t>Легальный</a:t>
            </a:r>
          </a:p>
          <a:p>
            <a:pPr>
              <a:buFont typeface="Arial" pitchFamily="34" charset="0"/>
              <a:buChar char="•"/>
            </a:pPr>
            <a:r>
              <a:rPr lang="ru-RU" sz="2000" b="0" dirty="0" smtClean="0"/>
              <a:t>Нелегальный </a:t>
            </a:r>
            <a:endParaRPr lang="ru-RU" sz="2000" b="0" dirty="0"/>
          </a:p>
        </p:txBody>
      </p:sp>
      <p:grpSp>
        <p:nvGrpSpPr>
          <p:cNvPr id="95240" name="Group 8"/>
          <p:cNvGrpSpPr>
            <a:grpSpLocks/>
          </p:cNvGrpSpPr>
          <p:nvPr/>
        </p:nvGrpSpPr>
        <p:grpSpPr bwMode="auto">
          <a:xfrm>
            <a:off x="4830763" y="4573399"/>
            <a:ext cx="3313137" cy="879663"/>
            <a:chOff x="624" y="626"/>
            <a:chExt cx="1773" cy="286"/>
          </a:xfrm>
        </p:grpSpPr>
        <p:sp>
          <p:nvSpPr>
            <p:cNvPr id="95241" name="AutoShape 9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FF7C80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42" name="AutoShape 10"/>
            <p:cNvSpPr>
              <a:spLocks noChangeArrowheads="1"/>
            </p:cNvSpPr>
            <p:nvPr/>
          </p:nvSpPr>
          <p:spPr bwMode="gray">
            <a:xfrm>
              <a:off x="636" y="626"/>
              <a:ext cx="1748" cy="2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7C80">
                    <a:gamma/>
                    <a:tint val="0"/>
                    <a:invGamma/>
                    <a:alpha val="30000"/>
                  </a:srgbClr>
                </a:gs>
                <a:gs pos="100000">
                  <a:srgbClr val="FF7C80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 соответствию </a:t>
              </a:r>
              <a:r>
                <a:rPr lang="ru-RU" sz="2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зако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</a:p>
            <a:p>
              <a:r>
                <a:rPr lang="ru-RU" sz="2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нодательству</a:t>
              </a:r>
              <a:endPara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5249" name="Line 17"/>
          <p:cNvSpPr>
            <a:spLocks noChangeShapeType="1"/>
          </p:cNvSpPr>
          <p:nvPr/>
        </p:nvSpPr>
        <p:spPr bwMode="black">
          <a:xfrm flipV="1">
            <a:off x="1177925" y="2760663"/>
            <a:ext cx="0" cy="17907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50" name="Line 18"/>
          <p:cNvSpPr>
            <a:spLocks noChangeShapeType="1"/>
          </p:cNvSpPr>
          <p:nvPr/>
        </p:nvSpPr>
        <p:spPr bwMode="black">
          <a:xfrm flipV="1">
            <a:off x="3392488" y="2444750"/>
            <a:ext cx="0" cy="210661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black">
          <a:xfrm flipV="1">
            <a:off x="5592763" y="2016125"/>
            <a:ext cx="0" cy="253523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52" name="Line 20"/>
          <p:cNvSpPr>
            <a:spLocks noChangeShapeType="1"/>
          </p:cNvSpPr>
          <p:nvPr/>
        </p:nvSpPr>
        <p:spPr bwMode="black">
          <a:xfrm flipV="1">
            <a:off x="7813675" y="1657350"/>
            <a:ext cx="0" cy="289401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53" name="AutoShape 21"/>
          <p:cNvSpPr>
            <a:spLocks noChangeArrowheads="1"/>
          </p:cNvSpPr>
          <p:nvPr/>
        </p:nvSpPr>
        <p:spPr bwMode="gray">
          <a:xfrm>
            <a:off x="1142976" y="4143380"/>
            <a:ext cx="2243162" cy="428625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7255"/>
                  <a:invGamma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объектам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54" name="AutoShape 22"/>
          <p:cNvSpPr>
            <a:spLocks noChangeArrowheads="1"/>
          </p:cNvSpPr>
          <p:nvPr/>
        </p:nvSpPr>
        <p:spPr bwMode="gray">
          <a:xfrm>
            <a:off x="3394075" y="4143380"/>
            <a:ext cx="2206625" cy="407983"/>
          </a:xfrm>
          <a:prstGeom prst="bevel">
            <a:avLst>
              <a:gd name="adj" fmla="val 304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118"/>
                  <a:invGamma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субъектам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55" name="AutoShape 23"/>
          <p:cNvSpPr>
            <a:spLocks noChangeArrowheads="1"/>
          </p:cNvSpPr>
          <p:nvPr/>
        </p:nvSpPr>
        <p:spPr bwMode="gray">
          <a:xfrm>
            <a:off x="5600700" y="3500438"/>
            <a:ext cx="2208213" cy="1050925"/>
          </a:xfrm>
          <a:prstGeom prst="bevel">
            <a:avLst>
              <a:gd name="adj" fmla="val 248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3529"/>
                  <a:invGamma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ческому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поло-</a:t>
            </a:r>
          </a:p>
          <a:p>
            <a:pPr algn="ctr"/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жению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56" name="Rectangle 24"/>
          <p:cNvSpPr>
            <a:spLocks noChangeArrowheads="1"/>
          </p:cNvSpPr>
          <p:nvPr/>
        </p:nvSpPr>
        <p:spPr bwMode="black">
          <a:xfrm>
            <a:off x="1214414" y="2214554"/>
            <a:ext cx="21494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0" dirty="0" smtClean="0">
                <a:latin typeface="Calibri" pitchFamily="34" charset="0"/>
                <a:cs typeface="Arial" charset="0"/>
              </a:rPr>
              <a:t>Рынок товаров и услуг</a:t>
            </a:r>
          </a:p>
          <a:p>
            <a:pPr>
              <a:buFont typeface="Arial" pitchFamily="34" charset="0"/>
              <a:buChar char="•"/>
            </a:pPr>
            <a:r>
              <a:rPr lang="ru-RU" sz="2000" b="0" dirty="0" smtClean="0">
                <a:latin typeface="Calibri" pitchFamily="34" charset="0"/>
                <a:cs typeface="Arial" charset="0"/>
              </a:rPr>
              <a:t>Рынок труда</a:t>
            </a:r>
          </a:p>
          <a:p>
            <a:pPr>
              <a:buFont typeface="Arial" pitchFamily="34" charset="0"/>
              <a:buChar char="•"/>
            </a:pPr>
            <a:r>
              <a:rPr lang="ru-RU" sz="2000" b="0" dirty="0" smtClean="0">
                <a:latin typeface="Calibri" pitchFamily="34" charset="0"/>
                <a:cs typeface="Arial" charset="0"/>
              </a:rPr>
              <a:t>Рынок капиталов</a:t>
            </a:r>
          </a:p>
          <a:p>
            <a:pPr>
              <a:buFont typeface="Arial" pitchFamily="34" charset="0"/>
              <a:buChar char="•"/>
            </a:pPr>
            <a:r>
              <a:rPr lang="ru-RU" sz="2000" b="0" dirty="0" smtClean="0">
                <a:latin typeface="Calibri" pitchFamily="34" charset="0"/>
                <a:cs typeface="Arial" charset="0"/>
              </a:rPr>
              <a:t>Рынок информации</a:t>
            </a:r>
            <a:endParaRPr lang="en-US" sz="2000" b="0" dirty="0">
              <a:latin typeface="Calibri" pitchFamily="34" charset="0"/>
              <a:cs typeface="Arial" charset="0"/>
            </a:endParaRPr>
          </a:p>
        </p:txBody>
      </p:sp>
      <p:sp>
        <p:nvSpPr>
          <p:cNvPr id="95257" name="Rectangle 25"/>
          <p:cNvSpPr>
            <a:spLocks noChangeArrowheads="1"/>
          </p:cNvSpPr>
          <p:nvPr/>
        </p:nvSpPr>
        <p:spPr bwMode="black">
          <a:xfrm>
            <a:off x="3428992" y="2786058"/>
            <a:ext cx="21494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0" dirty="0" smtClean="0">
                <a:latin typeface="Calibri" pitchFamily="34" charset="0"/>
                <a:cs typeface="Arial" charset="0"/>
              </a:rPr>
              <a:t>Рынок покупателей</a:t>
            </a:r>
          </a:p>
          <a:p>
            <a:pPr>
              <a:buFont typeface="Arial" pitchFamily="34" charset="0"/>
              <a:buChar char="•"/>
            </a:pPr>
            <a:r>
              <a:rPr lang="ru-RU" sz="2000" b="0" dirty="0" smtClean="0">
                <a:latin typeface="Calibri" pitchFamily="34" charset="0"/>
                <a:cs typeface="Arial" charset="0"/>
              </a:rPr>
              <a:t>Рынок продавцов</a:t>
            </a:r>
            <a:endParaRPr lang="en-US" sz="2000" b="0" dirty="0">
              <a:latin typeface="Calibri" pitchFamily="34" charset="0"/>
              <a:cs typeface="Arial" charset="0"/>
            </a:endParaRPr>
          </a:p>
        </p:txBody>
      </p:sp>
      <p:sp>
        <p:nvSpPr>
          <p:cNvPr id="95258" name="Rectangle 26"/>
          <p:cNvSpPr>
            <a:spLocks noChangeArrowheads="1"/>
          </p:cNvSpPr>
          <p:nvPr/>
        </p:nvSpPr>
        <p:spPr bwMode="black">
          <a:xfrm>
            <a:off x="5643570" y="2500306"/>
            <a:ext cx="21494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0" dirty="0" smtClean="0">
                <a:latin typeface="Calibri" pitchFamily="34" charset="0"/>
                <a:cs typeface="Arial" charset="0"/>
              </a:rPr>
              <a:t>Местный рынок</a:t>
            </a:r>
          </a:p>
          <a:p>
            <a:pPr>
              <a:buFont typeface="Arial" pitchFamily="34" charset="0"/>
              <a:buChar char="•"/>
            </a:pPr>
            <a:r>
              <a:rPr lang="ru-RU" sz="2000" b="0" dirty="0" smtClean="0">
                <a:latin typeface="Calibri" pitchFamily="34" charset="0"/>
                <a:cs typeface="Arial" charset="0"/>
              </a:rPr>
              <a:t>Региональный рынок</a:t>
            </a:r>
            <a:endParaRPr lang="en-US" sz="2000" b="0" dirty="0">
              <a:latin typeface="Calibri" pitchFamily="34" charset="0"/>
              <a:cs typeface="Arial" charset="0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476D-C844-4FFC-95A6-1F60D436EF6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5" name="Овал 34"/>
          <p:cNvSpPr/>
          <p:nvPr/>
        </p:nvSpPr>
        <p:spPr bwMode="auto">
          <a:xfrm>
            <a:off x="500034" y="1357298"/>
            <a:ext cx="5214974" cy="78581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Структура рынка может характеризоваться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nimBg="1"/>
      <p:bldP spid="95239" grpId="0" animBg="1"/>
      <p:bldP spid="95253" grpId="0" animBg="1"/>
      <p:bldP spid="95254" grpId="0" animBg="1"/>
      <p:bldP spid="95255" grpId="0" animBg="1"/>
      <p:bldP spid="95256" grpId="0"/>
      <p:bldP spid="95257" grpId="0"/>
      <p:bldP spid="952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17" name="Picture 21"/>
          <p:cNvPicPr>
            <a:picLocks noChangeAspect="1" noChangeArrowheads="1"/>
          </p:cNvPicPr>
          <p:nvPr/>
        </p:nvPicPr>
        <p:blipFill>
          <a:blip r:embed="rId2" cstate="print"/>
          <a:srcRect b="26335"/>
          <a:stretch>
            <a:fillRect/>
          </a:stretch>
        </p:blipFill>
        <p:spPr bwMode="auto">
          <a:xfrm>
            <a:off x="1436688" y="3929066"/>
            <a:ext cx="670721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498" name="AutoShape 2"/>
          <p:cNvSpPr>
            <a:spLocks noChangeArrowheads="1"/>
          </p:cNvSpPr>
          <p:nvPr/>
        </p:nvSpPr>
        <p:spPr bwMode="gray">
          <a:xfrm flipV="1">
            <a:off x="3430588" y="2801938"/>
            <a:ext cx="2262187" cy="1304925"/>
          </a:xfrm>
          <a:prstGeom prst="upArrow">
            <a:avLst>
              <a:gd name="adj1" fmla="val 66602"/>
              <a:gd name="adj2" fmla="val 48259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06499" name="AutoShape 3"/>
          <p:cNvSpPr>
            <a:spLocks noChangeArrowheads="1"/>
          </p:cNvSpPr>
          <p:nvPr/>
        </p:nvSpPr>
        <p:spPr bwMode="gray">
          <a:xfrm>
            <a:off x="285721" y="2855913"/>
            <a:ext cx="2000280" cy="762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Фондовый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рынок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500" name="AutoShape 4"/>
          <p:cNvSpPr>
            <a:spLocks noChangeArrowheads="1"/>
          </p:cNvSpPr>
          <p:nvPr/>
        </p:nvSpPr>
        <p:spPr bwMode="gray">
          <a:xfrm>
            <a:off x="2897188" y="1714489"/>
            <a:ext cx="3379787" cy="157005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501" name="AutoShape 5"/>
          <p:cNvSpPr>
            <a:spLocks noChangeArrowheads="1"/>
          </p:cNvSpPr>
          <p:nvPr/>
        </p:nvSpPr>
        <p:spPr bwMode="gray">
          <a:xfrm>
            <a:off x="2909888" y="1785927"/>
            <a:ext cx="3340100" cy="500066"/>
          </a:xfrm>
          <a:prstGeom prst="roundRect">
            <a:avLst>
              <a:gd name="adj" fmla="val 34829"/>
            </a:avLst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504" name="AutoShape 8"/>
          <p:cNvSpPr>
            <a:spLocks noChangeArrowheads="1"/>
          </p:cNvSpPr>
          <p:nvPr/>
        </p:nvSpPr>
        <p:spPr bwMode="gray">
          <a:xfrm rot="5400000">
            <a:off x="2142331" y="2483644"/>
            <a:ext cx="865188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06505" name="AutoShape 9"/>
          <p:cNvSpPr>
            <a:spLocks noChangeArrowheads="1"/>
          </p:cNvSpPr>
          <p:nvPr/>
        </p:nvSpPr>
        <p:spPr bwMode="gray">
          <a:xfrm rot="-5400000">
            <a:off x="6165056" y="2529682"/>
            <a:ext cx="865187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black">
          <a:xfrm>
            <a:off x="2967147" y="1785927"/>
            <a:ext cx="329385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</a:rPr>
              <a:t>Инфраструктура рынка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6507" name="Rectangle 11"/>
          <p:cNvSpPr>
            <a:spLocks noChangeArrowheads="1"/>
          </p:cNvSpPr>
          <p:nvPr/>
        </p:nvSpPr>
        <p:spPr bwMode="black">
          <a:xfrm>
            <a:off x="3071802" y="2285992"/>
            <a:ext cx="3052759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0" dirty="0" smtClean="0">
                <a:latin typeface="Calibri" pitchFamily="34" charset="0"/>
              </a:rPr>
              <a:t>Совокупность институтов, </a:t>
            </a:r>
          </a:p>
          <a:p>
            <a:pPr algn="ctr"/>
            <a:r>
              <a:rPr lang="ru-RU" sz="2000" b="0" dirty="0" smtClean="0">
                <a:latin typeface="Calibri" pitchFamily="34" charset="0"/>
              </a:rPr>
              <a:t>служб, предприятий, </a:t>
            </a:r>
          </a:p>
          <a:p>
            <a:pPr algn="ctr"/>
            <a:r>
              <a:rPr lang="ru-RU" sz="2000" b="0" dirty="0" smtClean="0">
                <a:latin typeface="Calibri" pitchFamily="34" charset="0"/>
              </a:rPr>
              <a:t>обслуживающих рынок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gray">
          <a:xfrm>
            <a:off x="3000364" y="2285992"/>
            <a:ext cx="3243262" cy="0"/>
          </a:xfrm>
          <a:prstGeom prst="line">
            <a:avLst/>
          </a:prstGeom>
          <a:noFill/>
          <a:ln w="9525">
            <a:solidFill>
              <a:srgbClr val="EAEAEA"/>
            </a:solidFill>
            <a:prstDash val="dash"/>
            <a:round/>
            <a:headEnd/>
            <a:tailEnd/>
          </a:ln>
          <a:effectLst>
            <a:outerShdw dist="17961" dir="189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509" name="AutoShape 13"/>
          <p:cNvSpPr>
            <a:spLocks noChangeArrowheads="1"/>
          </p:cNvSpPr>
          <p:nvPr/>
        </p:nvSpPr>
        <p:spPr bwMode="gray">
          <a:xfrm>
            <a:off x="428596" y="1928802"/>
            <a:ext cx="1658937" cy="762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Биржи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511" name="AutoShape 15"/>
          <p:cNvSpPr>
            <a:spLocks noChangeArrowheads="1"/>
          </p:cNvSpPr>
          <p:nvPr/>
        </p:nvSpPr>
        <p:spPr bwMode="gray">
          <a:xfrm>
            <a:off x="6929454" y="2214554"/>
            <a:ext cx="1658938" cy="76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Банки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516" name="Rectangle 20"/>
          <p:cNvSpPr>
            <a:spLocks noChangeArrowheads="1"/>
          </p:cNvSpPr>
          <p:nvPr/>
        </p:nvSpPr>
        <p:spPr bwMode="auto">
          <a:xfrm>
            <a:off x="3143240" y="4000504"/>
            <a:ext cx="4786346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Биржи – форма рынка товаров и услуг (товарная, валютная, сырьевая, биржа труда и т.п.)</a:t>
            </a:r>
          </a:p>
          <a:p>
            <a:pPr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Фондовый рынок – </a:t>
            </a:r>
            <a:r>
              <a:rPr lang="ru-RU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рынок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ценных бумаг.</a:t>
            </a:r>
          </a:p>
          <a:p>
            <a:pPr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Банк – посредник во взаимных платежах и расчётах.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268B4-E3C9-45EC-B146-D8F3D717D6A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5067312" cy="838200"/>
          </a:xfrm>
        </p:spPr>
        <p:txBody>
          <a:bodyPr/>
          <a:lstStyle/>
          <a:p>
            <a:pPr eaLnBrk="0" hangingPunct="0"/>
            <a:r>
              <a:rPr lang="ru-RU" sz="3100" dirty="0" smtClean="0"/>
              <a:t>Рыночная структура и инфраструктура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ыночные отношения в экономике">
  <a:themeElements>
    <a:clrScheme name="Default Design 2">
      <a:dk1>
        <a:srgbClr val="000000"/>
      </a:dk1>
      <a:lt1>
        <a:srgbClr val="FFFFFF"/>
      </a:lt1>
      <a:dk2>
        <a:srgbClr val="2E507A"/>
      </a:dk2>
      <a:lt2>
        <a:srgbClr val="333333"/>
      </a:lt2>
      <a:accent1>
        <a:srgbClr val="5A90C2"/>
      </a:accent1>
      <a:accent2>
        <a:srgbClr val="8AC246"/>
      </a:accent2>
      <a:accent3>
        <a:srgbClr val="FFFFFF"/>
      </a:accent3>
      <a:accent4>
        <a:srgbClr val="000000"/>
      </a:accent4>
      <a:accent5>
        <a:srgbClr val="B5C6DD"/>
      </a:accent5>
      <a:accent6>
        <a:srgbClr val="7DB03F"/>
      </a:accent6>
      <a:hlink>
        <a:srgbClr val="F6831A"/>
      </a:hlink>
      <a:folHlink>
        <a:srgbClr val="EFC821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00000"/>
        </a:dk2>
        <a:lt2>
          <a:srgbClr val="333333"/>
        </a:lt2>
        <a:accent1>
          <a:srgbClr val="EB6743"/>
        </a:accent1>
        <a:accent2>
          <a:srgbClr val="D3A911"/>
        </a:accent2>
        <a:accent3>
          <a:srgbClr val="FFFFFF"/>
        </a:accent3>
        <a:accent4>
          <a:srgbClr val="000000"/>
        </a:accent4>
        <a:accent5>
          <a:srgbClr val="F3B8B0"/>
        </a:accent5>
        <a:accent6>
          <a:srgbClr val="BF990E"/>
        </a:accent6>
        <a:hlink>
          <a:srgbClr val="7B9B63"/>
        </a:hlink>
        <a:folHlink>
          <a:srgbClr val="38A3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E507A"/>
        </a:dk2>
        <a:lt2>
          <a:srgbClr val="333333"/>
        </a:lt2>
        <a:accent1>
          <a:srgbClr val="5A90C2"/>
        </a:accent1>
        <a:accent2>
          <a:srgbClr val="8AC246"/>
        </a:accent2>
        <a:accent3>
          <a:srgbClr val="FFFFFF"/>
        </a:accent3>
        <a:accent4>
          <a:srgbClr val="000000"/>
        </a:accent4>
        <a:accent5>
          <a:srgbClr val="B5C6DD"/>
        </a:accent5>
        <a:accent6>
          <a:srgbClr val="7DB03F"/>
        </a:accent6>
        <a:hlink>
          <a:srgbClr val="F6831A"/>
        </a:hlink>
        <a:folHlink>
          <a:srgbClr val="EFC8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A82A9F"/>
        </a:dk2>
        <a:lt2>
          <a:srgbClr val="4D4D4D"/>
        </a:lt2>
        <a:accent1>
          <a:srgbClr val="12B4D4"/>
        </a:accent1>
        <a:accent2>
          <a:srgbClr val="F1C23D"/>
        </a:accent2>
        <a:accent3>
          <a:srgbClr val="FFFFFF"/>
        </a:accent3>
        <a:accent4>
          <a:srgbClr val="000000"/>
        </a:accent4>
        <a:accent5>
          <a:srgbClr val="AAD6E6"/>
        </a:accent5>
        <a:accent6>
          <a:srgbClr val="DAB036"/>
        </a:accent6>
        <a:hlink>
          <a:srgbClr val="8CA62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рыночные отношения в экономике</Template>
  <TotalTime>250</TotalTime>
  <Words>1002</Words>
  <Application>Microsoft Office PowerPoint</Application>
  <PresentationFormat>Экран (4:3)</PresentationFormat>
  <Paragraphs>176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рыночные отношения в экономике</vt:lpstr>
      <vt:lpstr>Рыночные отношения в экономике</vt:lpstr>
      <vt:lpstr>План</vt:lpstr>
      <vt:lpstr>Рынок – благо или зло?</vt:lpstr>
      <vt:lpstr>Роль рынка в экономической жизни</vt:lpstr>
      <vt:lpstr>Слайд 5</vt:lpstr>
      <vt:lpstr>Роль рынка в экономической жизни</vt:lpstr>
      <vt:lpstr>Роль рынка в экономической жизни</vt:lpstr>
      <vt:lpstr>Рыночная структура и инфраструктура</vt:lpstr>
      <vt:lpstr>Рыночная структура и инфраструктура</vt:lpstr>
      <vt:lpstr>Рыночная структура и инфраструктура</vt:lpstr>
      <vt:lpstr>Рыночная структура и инфраструктура</vt:lpstr>
      <vt:lpstr>Конкуренция и монополия</vt:lpstr>
      <vt:lpstr>Конкуренция и монополия</vt:lpstr>
      <vt:lpstr>Конкуренция и монополия</vt:lpstr>
      <vt:lpstr>Конкуренция и монополия</vt:lpstr>
      <vt:lpstr>Конкуренция и монополия</vt:lpstr>
      <vt:lpstr>Конкуренция и монополия</vt:lpstr>
      <vt:lpstr>Слайд 18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Рыночные отношения в экономике</dc:title>
  <dc:creator>Марина</dc:creator>
  <cp:lastModifiedBy>Марина</cp:lastModifiedBy>
  <cp:revision>27</cp:revision>
  <dcterms:created xsi:type="dcterms:W3CDTF">2013-09-25T13:09:52Z</dcterms:created>
  <dcterms:modified xsi:type="dcterms:W3CDTF">2013-09-25T23:08:45Z</dcterms:modified>
</cp:coreProperties>
</file>