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59" r:id="rId4"/>
    <p:sldId id="309" r:id="rId5"/>
    <p:sldId id="310" r:id="rId6"/>
    <p:sldId id="263" r:id="rId7"/>
    <p:sldId id="287" r:id="rId8"/>
    <p:sldId id="293" r:id="rId9"/>
    <p:sldId id="311" r:id="rId10"/>
    <p:sldId id="312" r:id="rId11"/>
    <p:sldId id="313" r:id="rId12"/>
    <p:sldId id="314" r:id="rId13"/>
    <p:sldId id="315" r:id="rId14"/>
    <p:sldId id="316" r:id="rId15"/>
    <p:sldId id="278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B2B2B2"/>
    <a:srgbClr val="DDDDDD"/>
    <a:srgbClr val="FEFEFE"/>
    <a:srgbClr val="CC0000"/>
    <a:srgbClr val="000000"/>
    <a:srgbClr val="FFFFFF"/>
    <a:srgbClr val="1C1C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47" autoAdjust="0"/>
  </p:normalViewPr>
  <p:slideViewPr>
    <p:cSldViewPr>
      <p:cViewPr varScale="1">
        <p:scale>
          <a:sx n="83" d="100"/>
          <a:sy n="83" d="100"/>
        </p:scale>
        <p:origin x="-7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Freeform 409"/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9" y="196"/>
              </a:cxn>
              <a:cxn ang="0">
                <a:pos x="2006" y="975"/>
              </a:cxn>
              <a:cxn ang="0">
                <a:pos x="2666" y="1296"/>
              </a:cxn>
              <a:cxn ang="0">
                <a:pos x="1911" y="1015"/>
              </a:cxn>
              <a:cxn ang="0">
                <a:pos x="1111" y="460"/>
              </a:cxn>
              <a:cxn ang="0">
                <a:pos x="9" y="446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552" y="847"/>
              </a:cxn>
              <a:cxn ang="0">
                <a:pos x="2365" y="2148"/>
              </a:cxn>
              <a:cxn ang="0">
                <a:pos x="3098" y="2664"/>
              </a:cxn>
              <a:cxn ang="0">
                <a:pos x="2197" y="2247"/>
              </a:cxn>
              <a:cxn ang="0">
                <a:pos x="1274" y="1288"/>
              </a:cxn>
              <a:cxn ang="0">
                <a:pos x="0" y="901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59" y="1027"/>
              </a:cxn>
              <a:cxn ang="0">
                <a:pos x="1153" y="2216"/>
              </a:cxn>
              <a:cxn ang="0">
                <a:pos x="1589" y="2905"/>
              </a:cxn>
              <a:cxn ang="0">
                <a:pos x="1302" y="2209"/>
              </a:cxn>
              <a:cxn ang="0">
                <a:pos x="1399" y="994"/>
              </a:cxn>
              <a:cxn ang="0">
                <a:pos x="876" y="0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/>
            <a:ahLst/>
            <a:cxnLst>
              <a:cxn ang="0">
                <a:pos x="1788" y="0"/>
              </a:cxn>
              <a:cxn ang="0">
                <a:pos x="1795" y="1185"/>
              </a:cxn>
              <a:cxn ang="0">
                <a:pos x="453" y="1409"/>
              </a:cxn>
              <a:cxn ang="0">
                <a:pos x="13" y="2080"/>
              </a:cxn>
              <a:cxn ang="0">
                <a:pos x="501" y="1145"/>
              </a:cxn>
              <a:cxn ang="0">
                <a:pos x="1781" y="13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9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92" y="997"/>
              </a:cxn>
              <a:cxn ang="0">
                <a:pos x="203" y="2149"/>
              </a:cxn>
              <a:cxn ang="0">
                <a:pos x="399" y="2955"/>
              </a:cxn>
              <a:cxn ang="0">
                <a:pos x="514" y="2108"/>
              </a:cxn>
              <a:cxn ang="0">
                <a:pos x="1273" y="1410"/>
              </a:cxn>
              <a:cxn ang="0">
                <a:pos x="1883" y="739"/>
              </a:cxn>
              <a:cxn ang="0">
                <a:pos x="2073" y="0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460" name="Picture 388" descr="02"/>
          <p:cNvPicPr>
            <a:picLocks noChangeAspect="1" noChangeArrowheads="1"/>
          </p:cNvPicPr>
          <p:nvPr/>
        </p:nvPicPr>
        <p:blipFill>
          <a:blip r:embed="rId2" cstate="print"/>
          <a:srcRect t="12790"/>
          <a:stretch>
            <a:fillRect/>
          </a:stretch>
        </p:blipFill>
        <p:spPr bwMode="gray">
          <a:xfrm>
            <a:off x="0" y="2971800"/>
            <a:ext cx="9144000" cy="3886200"/>
          </a:xfrm>
          <a:prstGeom prst="rect">
            <a:avLst/>
          </a:prstGeom>
          <a:noFill/>
        </p:spPr>
      </p:pic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61975" y="434975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09600" y="2286000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3463" name="Picture 391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54063" y="2971800"/>
            <a:ext cx="2827337" cy="38862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590800" y="64770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461125"/>
            <a:ext cx="1524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905000" y="64770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D7AC81B2-E010-4D30-894C-33FDFE7264E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334" name="Text Box 262"/>
          <p:cNvSpPr txBox="1">
            <a:spLocks noChangeArrowheads="1"/>
          </p:cNvSpPr>
          <p:nvPr/>
        </p:nvSpPr>
        <p:spPr bwMode="gray">
          <a:xfrm>
            <a:off x="7315200" y="1365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B2871-6E59-4224-8527-5786E3F89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588BB-FCCF-4448-8DA7-52CD2036E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362200" y="645795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1752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6482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8BBB4FE2-40E9-4C34-ACE7-A5E49D049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6F681-2C35-4981-A75B-09B10E764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43917-A951-42C8-A5E7-04B110336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B6F80-A892-426F-98BD-9D95F3DD4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0F471-453A-4404-89ED-2FC5AFCFA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66CF4-BDC3-4A5E-B373-246F8C17D5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99C1-383A-43E2-B43C-8A4FD08C6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C8402-290C-465E-8056-D6F873272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33AF4-E034-4D93-A61A-1498A49DA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8" name="Group 214"/>
          <p:cNvGrpSpPr>
            <a:grpSpLocks/>
          </p:cNvGrpSpPr>
          <p:nvPr/>
        </p:nvGrpSpPr>
        <p:grpSpPr bwMode="auto">
          <a:xfrm>
            <a:off x="-31750" y="-22225"/>
            <a:ext cx="9197975" cy="6907213"/>
            <a:chOff x="-20" y="-14"/>
            <a:chExt cx="5794" cy="4351"/>
          </a:xfrm>
        </p:grpSpPr>
        <p:sp>
          <p:nvSpPr>
            <p:cNvPr id="1230" name="Freeform 206"/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283" y="266"/>
                </a:cxn>
                <a:cxn ang="0">
                  <a:pos x="2711" y="1117"/>
                </a:cxn>
                <a:cxn ang="0">
                  <a:pos x="3429" y="1368"/>
                </a:cxn>
                <a:cxn ang="0">
                  <a:pos x="4215" y="1429"/>
                </a:cxn>
                <a:cxn ang="0">
                  <a:pos x="3409" y="1395"/>
                </a:cxn>
                <a:cxn ang="0">
                  <a:pos x="2663" y="1192"/>
                </a:cxn>
                <a:cxn ang="0">
                  <a:pos x="1340" y="570"/>
                </a:cxn>
                <a:cxn ang="0">
                  <a:pos x="15" y="770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5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1" name="Freeform 207"/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89" y="561"/>
                </a:cxn>
                <a:cxn ang="0">
                  <a:pos x="2067" y="1089"/>
                </a:cxn>
                <a:cxn ang="0">
                  <a:pos x="2846" y="1692"/>
                </a:cxn>
                <a:cxn ang="0">
                  <a:pos x="2846" y="1699"/>
                </a:cxn>
                <a:cxn ang="0">
                  <a:pos x="1308" y="703"/>
                </a:cxn>
                <a:cxn ang="0">
                  <a:pos x="7" y="442"/>
                </a:cxn>
                <a:cxn ang="0">
                  <a:pos x="0" y="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2" name="Freeform 208"/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1362" y="922"/>
                </a:cxn>
                <a:cxn ang="0">
                  <a:pos x="1504" y="2026"/>
                </a:cxn>
                <a:cxn ang="0">
                  <a:pos x="1707" y="2792"/>
                </a:cxn>
                <a:cxn ang="0">
                  <a:pos x="2141" y="3327"/>
                </a:cxn>
                <a:cxn ang="0">
                  <a:pos x="1755" y="2785"/>
                </a:cxn>
                <a:cxn ang="0">
                  <a:pos x="1646" y="1979"/>
                </a:cxn>
                <a:cxn ang="0">
                  <a:pos x="1721" y="854"/>
                </a:cxn>
                <a:cxn ang="0">
                  <a:pos x="1328" y="0"/>
                </a:cxn>
                <a:cxn ang="0">
                  <a:pos x="0" y="0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6000"/>
                  </a:srgbClr>
                </a:gs>
                <a:gs pos="100000">
                  <a:srgbClr val="FFFFFF">
                    <a:gamma/>
                    <a:shade val="54118"/>
                    <a:invGamma/>
                    <a:alpha val="3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3" name="Freeform 209"/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/>
              <a:ahLst/>
              <a:cxnLst>
                <a:cxn ang="0">
                  <a:pos x="942" y="38"/>
                </a:cxn>
                <a:cxn ang="0">
                  <a:pos x="956" y="741"/>
                </a:cxn>
                <a:cxn ang="0">
                  <a:pos x="312" y="804"/>
                </a:cxn>
                <a:cxn ang="0">
                  <a:pos x="61" y="1570"/>
                </a:cxn>
                <a:cxn ang="0">
                  <a:pos x="197" y="547"/>
                </a:cxn>
                <a:cxn ang="0">
                  <a:pos x="570" y="86"/>
                </a:cxn>
                <a:cxn ang="0">
                  <a:pos x="956" y="32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5000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4" name="Freeform 210"/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30" y="881"/>
                </a:cxn>
                <a:cxn ang="0">
                  <a:pos x="61" y="2054"/>
                </a:cxn>
                <a:cxn ang="0">
                  <a:pos x="183" y="2901"/>
                </a:cxn>
                <a:cxn ang="0">
                  <a:pos x="777" y="3867"/>
                </a:cxn>
                <a:cxn ang="0">
                  <a:pos x="542" y="2840"/>
                </a:cxn>
                <a:cxn ang="0">
                  <a:pos x="705" y="2054"/>
                </a:cxn>
                <a:cxn ang="0">
                  <a:pos x="1410" y="983"/>
                </a:cxn>
                <a:cxn ang="0">
                  <a:pos x="1654" y="0"/>
                </a:cxn>
                <a:cxn ang="0">
                  <a:pos x="1626" y="14"/>
                </a:cxn>
                <a:cxn ang="0">
                  <a:pos x="95" y="14"/>
                </a:cxn>
                <a:cxn ang="0">
                  <a:pos x="0" y="21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3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5" name="Freeform 211"/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/>
              <a:ahLst/>
              <a:cxnLst>
                <a:cxn ang="0">
                  <a:pos x="6" y="604"/>
                </a:cxn>
                <a:cxn ang="0">
                  <a:pos x="1369" y="15"/>
                </a:cxn>
                <a:cxn ang="0">
                  <a:pos x="3246" y="516"/>
                </a:cxn>
                <a:cxn ang="0">
                  <a:pos x="4574" y="577"/>
                </a:cxn>
                <a:cxn ang="0">
                  <a:pos x="3313" y="679"/>
                </a:cxn>
                <a:cxn ang="0">
                  <a:pos x="1470" y="435"/>
                </a:cxn>
                <a:cxn ang="0">
                  <a:pos x="691" y="1038"/>
                </a:cxn>
                <a:cxn ang="0">
                  <a:pos x="6" y="1038"/>
                </a:cxn>
                <a:cxn ang="0">
                  <a:pos x="0" y="604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8000"/>
                  </a:srgbClr>
                </a:gs>
                <a:gs pos="100000">
                  <a:srgbClr val="FFFFFF">
                    <a:gamma/>
                    <a:shade val="63529"/>
                    <a:invGamma/>
                    <a:alpha val="5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3470233-C0D1-4E9A-975F-9176D8DD4B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207" name="Picture 183" descr="02"/>
          <p:cNvPicPr>
            <a:picLocks noChangeAspect="1" noChangeArrowheads="1"/>
          </p:cNvPicPr>
          <p:nvPr/>
        </p:nvPicPr>
        <p:blipFill>
          <a:blip r:embed="rId14" cstate="print"/>
          <a:srcRect l="36363" b="35910"/>
          <a:stretch>
            <a:fillRect/>
          </a:stretch>
        </p:blipFill>
        <p:spPr bwMode="gray">
          <a:xfrm>
            <a:off x="6858000" y="5756275"/>
            <a:ext cx="2286000" cy="1122363"/>
          </a:xfrm>
          <a:prstGeom prst="rect">
            <a:avLst/>
          </a:prstGeom>
          <a:noFill/>
        </p:spPr>
      </p:pic>
      <p:pic>
        <p:nvPicPr>
          <p:cNvPr id="1208" name="Picture 184" descr="0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7924800" y="5910263"/>
            <a:ext cx="679450" cy="9334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500034" y="571480"/>
            <a:ext cx="7772400" cy="1470025"/>
          </a:xfrm>
        </p:spPr>
        <p:txBody>
          <a:bodyPr/>
          <a:lstStyle/>
          <a:p>
            <a:pPr lvl="0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Экономика: наука и хозяйство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dirty="0"/>
          </a:p>
        </p:txBody>
      </p:sp>
      <p:sp>
        <p:nvSpPr>
          <p:cNvPr id="6" name="Rectangle 29"/>
          <p:cNvSpPr txBox="1">
            <a:spLocks noChangeArrowheads="1"/>
          </p:cNvSpPr>
          <p:nvPr/>
        </p:nvSpPr>
        <p:spPr bwMode="gray">
          <a:xfrm>
            <a:off x="285720" y="292893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Капитал </a:t>
            </a:r>
            <a:endParaRPr lang="en-US" dirty="0"/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gray">
          <a:xfrm>
            <a:off x="4445000" y="3086100"/>
            <a:ext cx="2713038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ltGray">
          <a:xfrm>
            <a:off x="2408238" y="3087688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5" name="Freeform 27"/>
          <p:cNvSpPr>
            <a:spLocks/>
          </p:cNvSpPr>
          <p:nvPr/>
        </p:nvSpPr>
        <p:spPr bwMode="gray">
          <a:xfrm>
            <a:off x="2198688" y="2787650"/>
            <a:ext cx="4425950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ltGray">
          <a:xfrm>
            <a:off x="947738" y="2786063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black">
          <a:xfrm>
            <a:off x="1000100" y="3357562"/>
            <a:ext cx="214314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Доход на капитал называется процент.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5000628" y="3429000"/>
            <a:ext cx="187168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2.</a:t>
            </a:r>
          </a:p>
          <a:p>
            <a:pPr algn="ctr"/>
            <a:r>
              <a:rPr lang="ru-RU" sz="28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Основной капитал</a:t>
            </a:r>
            <a:endParaRPr lang="en-US" sz="28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642910" y="1357298"/>
            <a:ext cx="7858180" cy="88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latin typeface="Calibri" pitchFamily="34" charset="0"/>
              </a:rPr>
              <a:t>ПРОИЗВЕДЁННЫЕ ЧЕЛОВЕКОМ СРЕДСТВА ПРОИЗВОДСТВА.</a:t>
            </a:r>
            <a:endParaRPr lang="en-US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3214678" y="3286124"/>
            <a:ext cx="179387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1.</a:t>
            </a:r>
          </a:p>
          <a:p>
            <a:pPr algn="ctr"/>
            <a:r>
              <a:rPr lang="ru-RU" sz="2800" dirty="0" err="1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Оборот-ный</a:t>
            </a:r>
            <a:r>
              <a:rPr lang="ru-RU" sz="28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 капитал</a:t>
            </a:r>
            <a:endParaRPr lang="en-US" sz="28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143116"/>
            <a:ext cx="2142082" cy="393954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Выноска-облако 12"/>
          <p:cNvSpPr/>
          <p:nvPr/>
        </p:nvSpPr>
        <p:spPr bwMode="auto">
          <a:xfrm>
            <a:off x="2500298" y="214290"/>
            <a:ext cx="6286544" cy="285752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714356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СЫРЬЁ, МАТЕРИАЛЫ, ЭНЕРГЕТИЧЕС-КИЕ РЕСУРСЫ.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РАСХОДУЕТСЯ ЗА ОДИН ЦИКЛ.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ВХОДИТ ВО ВНОВЬ СОЗДАННЫЙ ПРОДУКТ ЦЕЛИКОМ.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ЗАТРАТЫ ВОЗМЕЩАЮТСЯ ПОСЛЕ РЕАЛИЗАЦИИ ПРОДУКЦИИ</a:t>
            </a:r>
            <a:endParaRPr lang="ru-RU" dirty="0"/>
          </a:p>
        </p:txBody>
      </p:sp>
      <p:sp>
        <p:nvSpPr>
          <p:cNvPr id="15" name="Выноска-облако 14"/>
          <p:cNvSpPr/>
          <p:nvPr/>
        </p:nvSpPr>
        <p:spPr bwMode="auto">
          <a:xfrm>
            <a:off x="1214414" y="214290"/>
            <a:ext cx="6357982" cy="3214710"/>
          </a:xfrm>
          <a:prstGeom prst="cloudCallout">
            <a:avLst>
              <a:gd name="adj1" fmla="val 19437"/>
              <a:gd name="adj2" fmla="val 53255"/>
            </a:avLst>
          </a:prstGeom>
          <a:solidFill>
            <a:srgbClr val="5F5F5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857232"/>
            <a:ext cx="4714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ЗДАНИЯ, СТАНКИ, ОБОРУДОВАНИЕ.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ИСПОЛЬЗУЕТСЯ В РЕЧЕНИЕ РЯДА ЛЕТ.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ПЕРЕНОСИТ СВОЮ СТОИМОСТЬ НА ПРОДУКТ ПО ЧАСТЯМ.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ЗАТРАТЫ ВОЗМЕЩАЮТСЯ ПОСТЕПЕННО.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578645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ДЕНЬГИ, В ОТЛИЧИЕ ОТ ФИЗИЧЕСКОГО КАПИТАЛА ПРЕДСТАВЛЯЮТ СОБОЙ ФИНАНСОВЫЙ КАПИТАЛ.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Предпринимательство  </a:t>
            </a:r>
            <a:endParaRPr lang="en-US" dirty="0"/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gray">
          <a:xfrm>
            <a:off x="4445000" y="3086100"/>
            <a:ext cx="2713038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ltGray">
          <a:xfrm>
            <a:off x="2408238" y="3087688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5" name="Freeform 27"/>
          <p:cNvSpPr>
            <a:spLocks/>
          </p:cNvSpPr>
          <p:nvPr/>
        </p:nvSpPr>
        <p:spPr bwMode="gray">
          <a:xfrm>
            <a:off x="2198688" y="2787650"/>
            <a:ext cx="4425950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ltGray">
          <a:xfrm>
            <a:off x="947738" y="2786063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black">
          <a:xfrm>
            <a:off x="928662" y="2714620"/>
            <a:ext cx="214314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Умение правильно соединить факторы производства и организовать </a:t>
            </a:r>
            <a:r>
              <a:rPr lang="ru-RU" sz="2400" dirty="0" err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произв-во</a:t>
            </a:r>
            <a:endParaRPr lang="en-US" sz="24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5000628" y="3429000"/>
            <a:ext cx="187168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Быть восприимчивым к </a:t>
            </a:r>
            <a:r>
              <a:rPr lang="ru-RU" sz="2400" dirty="0" err="1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нововведе-ниям</a:t>
            </a:r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.</a:t>
            </a:r>
            <a:endParaRPr lang="en-US" sz="24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642910" y="1357298"/>
            <a:ext cx="7858180" cy="47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latin typeface="Calibri" pitchFamily="34" charset="0"/>
              </a:rPr>
              <a:t>ПРЕДПРИНИМАТЕЛЬСКИЕ СПОСОБНОСТИ ЧЕЛОВЕКА.</a:t>
            </a:r>
            <a:endParaRPr lang="en-US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3214678" y="3286124"/>
            <a:ext cx="1793878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Умение принимать решения и брать </a:t>
            </a:r>
            <a:r>
              <a:rPr lang="ru-RU" sz="2400" dirty="0" err="1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ответствен-ность</a:t>
            </a:r>
            <a:r>
              <a:rPr lang="ru-RU" sz="24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.</a:t>
            </a:r>
            <a:endParaRPr lang="en-US" sz="24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1918" y="2143116"/>
            <a:ext cx="2142082" cy="393954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5657671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ВОЗНАГРАЖДЕНИЕ ЗА ПРЕДПРИНИМАТЕЛЬСТВО – ПРИБЫЛЬ (то, что остаётся после вычитания на производство из общей выручки).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278605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Идти на риск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7" grpId="0"/>
      <p:bldP spid="53279" grpId="0"/>
      <p:bldP spid="53281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Задачей экономической науки является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24000"/>
            <a:ext cx="7758138" cy="3262322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sz="2800" dirty="0" smtClean="0"/>
              <a:t>Стимулирование производства в стране.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Совершенствование налоговой системы.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Проведение мер по урегулированию цен и доходов.</a:t>
            </a:r>
          </a:p>
          <a:p>
            <a:pPr marL="514350" indent="-514350">
              <a:buAutoNum type="arabicParenR"/>
            </a:pPr>
            <a:r>
              <a:rPr lang="ru-RU" sz="2800" dirty="0" smtClean="0"/>
              <a:t>Изучение закономерностей экономических процессов.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286124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490650"/>
          </a:xfrm>
        </p:spPr>
        <p:txBody>
          <a:bodyPr/>
          <a:lstStyle/>
          <a:p>
            <a:r>
              <a:rPr lang="ru-RU" sz="2800" dirty="0" smtClean="0"/>
              <a:t>Верны ли следующие суждения о прибыли как результате хозяйственной деятельности.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7901014" cy="321471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А. Прибыль – это вся выручка предприятия от продажи произведённых им товаров и услуг.</a:t>
            </a:r>
          </a:p>
          <a:p>
            <a:pPr>
              <a:buNone/>
            </a:pPr>
            <a:r>
              <a:rPr lang="ru-RU" sz="2800" dirty="0" smtClean="0"/>
              <a:t>Б. Прибыль – это разница между выручкой от реализации продукции и затратами на её производство и сбыт.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314324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solidFill>
                  <a:srgbClr val="FFFF00"/>
                </a:solidFill>
                <a:latin typeface="Calibri"/>
                <a:cs typeface="Calibri"/>
              </a:rPr>
              <a:t>ν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Запишите слово, пропущенное в схеме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1285860"/>
            <a:ext cx="607223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…</a:t>
            </a:r>
            <a:endParaRPr lang="ru-RU" sz="4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2875" y="2857496"/>
          <a:ext cx="835825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650"/>
                <a:gridCol w="1671650"/>
                <a:gridCol w="1671650"/>
                <a:gridCol w="1671650"/>
                <a:gridCol w="1671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Рента (рентные платежи)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Процен-ты</a:t>
                      </a:r>
                      <a:r>
                        <a:rPr lang="ru-RU" sz="2400" dirty="0" smtClean="0"/>
                        <a:t> (процентные платежи)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Дивиденды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Доходы собственников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Заработ-ная</a:t>
                      </a:r>
                      <a:r>
                        <a:rPr lang="ru-RU" sz="2400" dirty="0" smtClean="0"/>
                        <a:t> плата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Прямая со стрелкой 6"/>
          <p:cNvCxnSpPr>
            <a:stCxn id="4" idx="2"/>
          </p:cNvCxnSpPr>
          <p:nvPr/>
        </p:nvCxnSpPr>
        <p:spPr bwMode="auto">
          <a:xfrm rot="5400000">
            <a:off x="2581408" y="902622"/>
            <a:ext cx="802195" cy="31075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>
            <a:stCxn id="4" idx="2"/>
          </p:cNvCxnSpPr>
          <p:nvPr/>
        </p:nvCxnSpPr>
        <p:spPr bwMode="auto">
          <a:xfrm rot="5400000">
            <a:off x="3402945" y="1724159"/>
            <a:ext cx="802195" cy="14644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>
            <a:stCxn id="4" idx="2"/>
          </p:cNvCxnSpPr>
          <p:nvPr/>
        </p:nvCxnSpPr>
        <p:spPr bwMode="auto">
          <a:xfrm rot="5400000">
            <a:off x="4117325" y="2438539"/>
            <a:ext cx="802195" cy="357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>
            <a:stCxn id="4" idx="2"/>
          </p:cNvCxnSpPr>
          <p:nvPr/>
        </p:nvCxnSpPr>
        <p:spPr bwMode="auto">
          <a:xfrm rot="16200000" flipH="1">
            <a:off x="5010299" y="1581282"/>
            <a:ext cx="802195" cy="17502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>
            <a:stCxn id="4" idx="2"/>
          </p:cNvCxnSpPr>
          <p:nvPr/>
        </p:nvCxnSpPr>
        <p:spPr bwMode="auto">
          <a:xfrm rot="16200000" flipH="1">
            <a:off x="5867555" y="724026"/>
            <a:ext cx="802195" cy="34647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571736" y="1357298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ф</a:t>
            </a:r>
            <a:r>
              <a:rPr lang="ru-RU" sz="2800" dirty="0" smtClean="0"/>
              <a:t>акторные доходы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472518" cy="1143000"/>
          </a:xfrm>
        </p:spPr>
        <p:txBody>
          <a:bodyPr/>
          <a:lstStyle/>
          <a:p>
            <a:r>
              <a:rPr lang="ru-RU" sz="4400" dirty="0" smtClean="0"/>
              <a:t>Измерители экономической деятельности</a:t>
            </a:r>
            <a:endParaRPr lang="en-US" sz="4400" dirty="0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gray">
          <a:xfrm>
            <a:off x="5233988" y="2065338"/>
            <a:ext cx="2971800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gray">
          <a:xfrm>
            <a:off x="873125" y="2065338"/>
            <a:ext cx="2971800" cy="29718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8689" name="Group 15"/>
          <p:cNvGrpSpPr>
            <a:grpSpLocks/>
          </p:cNvGrpSpPr>
          <p:nvPr/>
        </p:nvGrpSpPr>
        <p:grpSpPr bwMode="auto">
          <a:xfrm>
            <a:off x="857224" y="1857364"/>
            <a:ext cx="1000125" cy="977900"/>
            <a:chOff x="480" y="1200"/>
            <a:chExt cx="1042" cy="1019"/>
          </a:xfrm>
        </p:grpSpPr>
        <p:grpSp>
          <p:nvGrpSpPr>
            <p:cNvPr id="28690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691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28693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6" name="Group 45"/>
          <p:cNvGrpSpPr>
            <a:grpSpLocks/>
          </p:cNvGrpSpPr>
          <p:nvPr/>
        </p:nvGrpSpPr>
        <p:grpSpPr bwMode="auto">
          <a:xfrm>
            <a:off x="6786578" y="1714488"/>
            <a:ext cx="1000125" cy="977900"/>
            <a:chOff x="480" y="1200"/>
            <a:chExt cx="1042" cy="1019"/>
          </a:xfrm>
        </p:grpSpPr>
        <p:grpSp>
          <p:nvGrpSpPr>
            <p:cNvPr id="28697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698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28700" name="Picture 4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01" name="Text Box 50"/>
          <p:cNvSpPr txBox="1">
            <a:spLocks noChangeArrowheads="1"/>
          </p:cNvSpPr>
          <p:nvPr/>
        </p:nvSpPr>
        <p:spPr bwMode="white">
          <a:xfrm>
            <a:off x="6786578" y="2000240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8F8F8"/>
                </a:solidFill>
              </a:rPr>
              <a:t>НД</a:t>
            </a:r>
            <a:endParaRPr lang="en-US" sz="1600" dirty="0">
              <a:solidFill>
                <a:srgbClr val="F8F8F8"/>
              </a:solidFill>
            </a:endParaRPr>
          </a:p>
        </p:txBody>
      </p:sp>
      <p:sp>
        <p:nvSpPr>
          <p:cNvPr id="28702" name="Text Box 4"/>
          <p:cNvSpPr txBox="1">
            <a:spLocks noChangeArrowheads="1"/>
          </p:cNvSpPr>
          <p:nvPr/>
        </p:nvSpPr>
        <p:spPr bwMode="black">
          <a:xfrm>
            <a:off x="214282" y="5683250"/>
            <a:ext cx="778674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ТАКЖЕ ИСПОЛЬЗУЮТСЯ ПОКАЗАТЕЛИ: ОБЪЁМ ВВП НА ДУШУ НАСЕЛЕНИЯ ИЛИ НА ОДНОГО ЗАНЯТОГО В ЭКОНОМИКЕ; </a:t>
            </a:r>
          </a:p>
          <a:p>
            <a:pPr eaLnBrk="0" hangingPunct="0"/>
            <a:r>
              <a:rPr lang="ru-RU" dirty="0" smtClean="0"/>
              <a:t>ОБЪЁМ ИНВЕСТИЦИЙ; ОБЪЁМ НАЦИОНАЛЬНОГО ЭКСПОРТА И ИМПОРТА И ДР.</a:t>
            </a:r>
            <a:endParaRPr lang="en-US" dirty="0"/>
          </a:p>
        </p:txBody>
      </p:sp>
      <p:grpSp>
        <p:nvGrpSpPr>
          <p:cNvPr id="28703" name="Group 15"/>
          <p:cNvGrpSpPr>
            <a:grpSpLocks/>
          </p:cNvGrpSpPr>
          <p:nvPr/>
        </p:nvGrpSpPr>
        <p:grpSpPr bwMode="auto">
          <a:xfrm>
            <a:off x="1857356" y="4500570"/>
            <a:ext cx="1000125" cy="977900"/>
            <a:chOff x="480" y="1200"/>
            <a:chExt cx="1042" cy="1019"/>
          </a:xfrm>
        </p:grpSpPr>
        <p:grpSp>
          <p:nvGrpSpPr>
            <p:cNvPr id="28704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705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28707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08" name="Text Box 30"/>
          <p:cNvSpPr txBox="1">
            <a:spLocks noChangeArrowheads="1"/>
          </p:cNvSpPr>
          <p:nvPr/>
        </p:nvSpPr>
        <p:spPr bwMode="white">
          <a:xfrm>
            <a:off x="1857356" y="4857760"/>
            <a:ext cx="9366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8F8F8"/>
                </a:solidFill>
              </a:rPr>
              <a:t>ЧВП</a:t>
            </a:r>
            <a:endParaRPr lang="en-US" dirty="0">
              <a:solidFill>
                <a:srgbClr val="F8F8F8"/>
              </a:solidFill>
            </a:endParaRPr>
          </a:p>
        </p:txBody>
      </p:sp>
      <p:grpSp>
        <p:nvGrpSpPr>
          <p:cNvPr id="28709" name="Group 15"/>
          <p:cNvGrpSpPr>
            <a:grpSpLocks/>
          </p:cNvGrpSpPr>
          <p:nvPr/>
        </p:nvGrpSpPr>
        <p:grpSpPr bwMode="auto">
          <a:xfrm>
            <a:off x="428596" y="3429000"/>
            <a:ext cx="1000125" cy="977900"/>
            <a:chOff x="480" y="1200"/>
            <a:chExt cx="1042" cy="1019"/>
          </a:xfrm>
        </p:grpSpPr>
        <p:grpSp>
          <p:nvGrpSpPr>
            <p:cNvPr id="28710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711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88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28713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14" name="Text Box 30"/>
          <p:cNvSpPr txBox="1">
            <a:spLocks noChangeArrowheads="1"/>
          </p:cNvSpPr>
          <p:nvPr/>
        </p:nvSpPr>
        <p:spPr bwMode="white">
          <a:xfrm>
            <a:off x="428596" y="3714752"/>
            <a:ext cx="9366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8F8F8"/>
                </a:solidFill>
              </a:rPr>
              <a:t>ЧНП</a:t>
            </a:r>
            <a:endParaRPr lang="en-US" dirty="0">
              <a:solidFill>
                <a:srgbClr val="F8F8F8"/>
              </a:solidFill>
            </a:endParaRPr>
          </a:p>
        </p:txBody>
      </p:sp>
      <p:grpSp>
        <p:nvGrpSpPr>
          <p:cNvPr id="28715" name="Group 45"/>
          <p:cNvGrpSpPr>
            <a:grpSpLocks/>
          </p:cNvGrpSpPr>
          <p:nvPr/>
        </p:nvGrpSpPr>
        <p:grpSpPr bwMode="auto">
          <a:xfrm>
            <a:off x="6811963" y="4316413"/>
            <a:ext cx="1000125" cy="977900"/>
            <a:chOff x="480" y="1200"/>
            <a:chExt cx="1042" cy="1019"/>
          </a:xfrm>
        </p:grpSpPr>
        <p:grpSp>
          <p:nvGrpSpPr>
            <p:cNvPr id="28716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717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28719" name="Picture 4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20" name="Text Box 50"/>
          <p:cNvSpPr txBox="1">
            <a:spLocks noChangeArrowheads="1"/>
          </p:cNvSpPr>
          <p:nvPr/>
        </p:nvSpPr>
        <p:spPr bwMode="white">
          <a:xfrm>
            <a:off x="6786578" y="4643446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8F8F8"/>
                </a:solidFill>
              </a:rPr>
              <a:t>РЛД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28721" name="Group 45"/>
          <p:cNvGrpSpPr>
            <a:grpSpLocks/>
          </p:cNvGrpSpPr>
          <p:nvPr/>
        </p:nvGrpSpPr>
        <p:grpSpPr bwMode="auto">
          <a:xfrm>
            <a:off x="7659688" y="3078163"/>
            <a:ext cx="1000125" cy="977900"/>
            <a:chOff x="480" y="1200"/>
            <a:chExt cx="1042" cy="1019"/>
          </a:xfrm>
        </p:grpSpPr>
        <p:grpSp>
          <p:nvGrpSpPr>
            <p:cNvPr id="28722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8723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2912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28725" name="Picture 4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26" name="Text Box 50"/>
          <p:cNvSpPr txBox="1">
            <a:spLocks noChangeArrowheads="1"/>
          </p:cNvSpPr>
          <p:nvPr/>
        </p:nvSpPr>
        <p:spPr bwMode="white">
          <a:xfrm>
            <a:off x="7643834" y="3429000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solidFill>
                  <a:srgbClr val="F8F8F8"/>
                </a:solidFill>
              </a:rPr>
              <a:t>ЛД</a:t>
            </a:r>
            <a:endParaRPr lang="en-US" sz="1600" dirty="0">
              <a:solidFill>
                <a:srgbClr val="F8F8F8"/>
              </a:solidFill>
            </a:endParaRPr>
          </a:p>
        </p:txBody>
      </p:sp>
      <p:grpSp>
        <p:nvGrpSpPr>
          <p:cNvPr id="28728" name="Group 56"/>
          <p:cNvGrpSpPr>
            <a:grpSpLocks/>
          </p:cNvGrpSpPr>
          <p:nvPr/>
        </p:nvGrpSpPr>
        <p:grpSpPr bwMode="auto">
          <a:xfrm>
            <a:off x="4578350" y="2847975"/>
            <a:ext cx="2279666" cy="1403350"/>
            <a:chOff x="480" y="336"/>
            <a:chExt cx="1486" cy="884"/>
          </a:xfrm>
        </p:grpSpPr>
        <p:sp>
          <p:nvSpPr>
            <p:cNvPr id="28729" name="AutoShape 57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folHlink">
                    <a:gamma/>
                    <a:tint val="41176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30" name="AutoShape 58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731" name="Group 59"/>
          <p:cNvGrpSpPr>
            <a:grpSpLocks/>
          </p:cNvGrpSpPr>
          <p:nvPr/>
        </p:nvGrpSpPr>
        <p:grpSpPr bwMode="auto">
          <a:xfrm flipH="1">
            <a:off x="2285984" y="2865438"/>
            <a:ext cx="2244741" cy="1403350"/>
            <a:chOff x="480" y="336"/>
            <a:chExt cx="1486" cy="884"/>
          </a:xfrm>
        </p:grpSpPr>
        <p:sp>
          <p:nvSpPr>
            <p:cNvPr id="28732" name="AutoShape 60"/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27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33" name="AutoShape 61"/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734" name="Text Box 8"/>
          <p:cNvSpPr txBox="1">
            <a:spLocks noChangeArrowheads="1"/>
          </p:cNvSpPr>
          <p:nvPr/>
        </p:nvSpPr>
        <p:spPr bwMode="white">
          <a:xfrm>
            <a:off x="2643174" y="3214686"/>
            <a:ext cx="197169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8F8F8"/>
                </a:solidFill>
                <a:latin typeface="Calibri" pitchFamily="34" charset="0"/>
              </a:rPr>
              <a:t>СОВОКУПНЫЙ ПРОДУКТ</a:t>
            </a:r>
            <a:endParaRPr lang="en-US" sz="2000" dirty="0">
              <a:solidFill>
                <a:srgbClr val="F8F8F8"/>
              </a:solidFill>
              <a:latin typeface="Calibri" pitchFamily="34" charset="0"/>
            </a:endParaRPr>
          </a:p>
        </p:txBody>
      </p:sp>
      <p:sp>
        <p:nvSpPr>
          <p:cNvPr id="28735" name="Text Box 8"/>
          <p:cNvSpPr txBox="1">
            <a:spLocks noChangeArrowheads="1"/>
          </p:cNvSpPr>
          <p:nvPr/>
        </p:nvSpPr>
        <p:spPr bwMode="white">
          <a:xfrm>
            <a:off x="4643438" y="3143248"/>
            <a:ext cx="17954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solidFill>
                  <a:srgbClr val="F8F8F8"/>
                </a:solidFill>
                <a:latin typeface="Calibri" pitchFamily="34" charset="0"/>
              </a:rPr>
              <a:t>СОВОКУПНЫЙ ДОХОД</a:t>
            </a:r>
            <a:endParaRPr lang="en-US" sz="2000" dirty="0">
              <a:solidFill>
                <a:srgbClr val="F8F8F8"/>
              </a:solidFill>
              <a:latin typeface="Calibri" pitchFamily="34" charset="0"/>
            </a:endParaRPr>
          </a:p>
        </p:txBody>
      </p:sp>
      <p:grpSp>
        <p:nvGrpSpPr>
          <p:cNvPr id="58" name="Group 15"/>
          <p:cNvGrpSpPr>
            <a:grpSpLocks/>
          </p:cNvGrpSpPr>
          <p:nvPr/>
        </p:nvGrpSpPr>
        <p:grpSpPr bwMode="auto">
          <a:xfrm>
            <a:off x="2571736" y="1714488"/>
            <a:ext cx="1000125" cy="977900"/>
            <a:chOff x="480" y="1200"/>
            <a:chExt cx="1042" cy="1019"/>
          </a:xfrm>
        </p:grpSpPr>
        <p:grpSp>
          <p:nvGrpSpPr>
            <p:cNvPr id="59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61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2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>
                  <a:latin typeface="+mn-lt"/>
                </a:endParaRPr>
              </a:p>
            </p:txBody>
          </p:sp>
        </p:grpSp>
        <p:pic>
          <p:nvPicPr>
            <p:cNvPr id="60" name="Picture 19" descr="Pictur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94" name="Text Box 30"/>
          <p:cNvSpPr txBox="1">
            <a:spLocks noChangeArrowheads="1"/>
          </p:cNvSpPr>
          <p:nvPr/>
        </p:nvSpPr>
        <p:spPr bwMode="white">
          <a:xfrm>
            <a:off x="2643174" y="2000240"/>
            <a:ext cx="9366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8F8F8"/>
                </a:solidFill>
              </a:rPr>
              <a:t>ВВП</a:t>
            </a:r>
            <a:endParaRPr lang="en-US" dirty="0">
              <a:solidFill>
                <a:srgbClr val="F8F8F8"/>
              </a:solidFill>
            </a:endParaRP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white">
          <a:xfrm>
            <a:off x="857224" y="2143116"/>
            <a:ext cx="9366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F8F8F8"/>
                </a:solidFill>
              </a:rPr>
              <a:t>ВНП</a:t>
            </a:r>
            <a:endParaRPr lang="en-US" dirty="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ДОМАШНЕЕ ЗАДАНИЕ:</a:t>
            </a:r>
            <a:br>
              <a:rPr lang="ru-RU" sz="3200" dirty="0" smtClean="0"/>
            </a:br>
            <a:r>
              <a:rPr lang="ru-RU" sz="3200" dirty="0" smtClean="0"/>
              <a:t>§1 – до конца; зад. 2 с. 16 (</a:t>
            </a:r>
            <a:r>
              <a:rPr lang="ru-RU" sz="3200" dirty="0" err="1" smtClean="0"/>
              <a:t>письм</a:t>
            </a:r>
            <a:r>
              <a:rPr lang="ru-RU" sz="3200" dirty="0" smtClean="0"/>
              <a:t>.), ост. </a:t>
            </a:r>
            <a:r>
              <a:rPr lang="ru-RU" sz="3200" dirty="0"/>
              <a:t>у</a:t>
            </a:r>
            <a:r>
              <a:rPr lang="ru-RU" sz="3200" dirty="0" smtClean="0"/>
              <a:t>стно.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27938" cy="1143000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en-US" dirty="0"/>
          </a:p>
        </p:txBody>
      </p:sp>
      <p:sp>
        <p:nvSpPr>
          <p:cNvPr id="8273" name="Line 81"/>
          <p:cNvSpPr>
            <a:spLocks noChangeShapeType="1"/>
          </p:cNvSpPr>
          <p:nvPr/>
        </p:nvSpPr>
        <p:spPr bwMode="black">
          <a:xfrm>
            <a:off x="2928938" y="519906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74" name="Rectangle 82"/>
          <p:cNvSpPr>
            <a:spLocks noChangeArrowheads="1"/>
          </p:cNvSpPr>
          <p:nvPr/>
        </p:nvSpPr>
        <p:spPr bwMode="black">
          <a:xfrm>
            <a:off x="3286116" y="4714884"/>
            <a:ext cx="5286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/>
              <a:t>Измерители экономической деятельности.</a:t>
            </a:r>
            <a:endParaRPr lang="en-US" sz="2800" dirty="0"/>
          </a:p>
        </p:txBody>
      </p:sp>
      <p:sp>
        <p:nvSpPr>
          <p:cNvPr id="8275" name="Line 83"/>
          <p:cNvSpPr>
            <a:spLocks noChangeShapeType="1"/>
          </p:cNvSpPr>
          <p:nvPr/>
        </p:nvSpPr>
        <p:spPr bwMode="black">
          <a:xfrm>
            <a:off x="2971800" y="23987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76" name="Rectangle 84"/>
          <p:cNvSpPr>
            <a:spLocks noChangeArrowheads="1"/>
          </p:cNvSpPr>
          <p:nvPr/>
        </p:nvSpPr>
        <p:spPr bwMode="black">
          <a:xfrm>
            <a:off x="2857488" y="1571612"/>
            <a:ext cx="48434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/>
              <a:t>Понятие Экономика.</a:t>
            </a:r>
            <a:endParaRPr lang="en-US" sz="2800" dirty="0"/>
          </a:p>
        </p:txBody>
      </p:sp>
      <p:sp>
        <p:nvSpPr>
          <p:cNvPr id="8277" name="Line 85"/>
          <p:cNvSpPr>
            <a:spLocks noChangeShapeType="1"/>
          </p:cNvSpPr>
          <p:nvPr/>
        </p:nvSpPr>
        <p:spPr bwMode="black">
          <a:xfrm>
            <a:off x="3462338" y="30845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78" name="Rectangle 86"/>
          <p:cNvSpPr>
            <a:spLocks noChangeArrowheads="1"/>
          </p:cNvSpPr>
          <p:nvPr/>
        </p:nvSpPr>
        <p:spPr bwMode="black">
          <a:xfrm>
            <a:off x="3571868" y="2285992"/>
            <a:ext cx="4429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ru-RU" sz="2800" dirty="0" smtClean="0"/>
              <a:t>Что изучает </a:t>
            </a:r>
            <a:r>
              <a:rPr lang="ru-RU" sz="2800" dirty="0" err="1" smtClean="0"/>
              <a:t>экономи-ческая</a:t>
            </a:r>
            <a:r>
              <a:rPr lang="ru-RU" sz="2800" dirty="0" smtClean="0"/>
              <a:t> наука?</a:t>
            </a:r>
            <a:endParaRPr lang="en-US" sz="2800" dirty="0"/>
          </a:p>
        </p:txBody>
      </p:sp>
      <p:sp>
        <p:nvSpPr>
          <p:cNvPr id="8279" name="Line 87"/>
          <p:cNvSpPr>
            <a:spLocks noChangeShapeType="1"/>
          </p:cNvSpPr>
          <p:nvPr/>
        </p:nvSpPr>
        <p:spPr bwMode="black">
          <a:xfrm>
            <a:off x="3657600" y="3810000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81" name="Line 89"/>
          <p:cNvSpPr>
            <a:spLocks noChangeShapeType="1"/>
          </p:cNvSpPr>
          <p:nvPr/>
        </p:nvSpPr>
        <p:spPr bwMode="black">
          <a:xfrm>
            <a:off x="3462338" y="4532313"/>
            <a:ext cx="4800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82" name="Rectangle 90"/>
          <p:cNvSpPr>
            <a:spLocks noChangeArrowheads="1"/>
          </p:cNvSpPr>
          <p:nvPr/>
        </p:nvSpPr>
        <p:spPr bwMode="black">
          <a:xfrm>
            <a:off x="3786182" y="3714752"/>
            <a:ext cx="50720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/>
              <a:t>Экономика и </a:t>
            </a:r>
            <a:r>
              <a:rPr lang="ru-RU" sz="2800" dirty="0" err="1" smtClean="0"/>
              <a:t>экономичес-кая</a:t>
            </a:r>
            <a:r>
              <a:rPr lang="ru-RU" sz="2800" dirty="0" smtClean="0"/>
              <a:t> деятельность.</a:t>
            </a:r>
            <a:endParaRPr lang="en-US" sz="2800" dirty="0"/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2285984" y="1643050"/>
            <a:ext cx="393700" cy="393700"/>
            <a:chOff x="2543" y="1006"/>
            <a:chExt cx="416" cy="416"/>
          </a:xfrm>
        </p:grpSpPr>
        <p:sp>
          <p:nvSpPr>
            <p:cNvPr id="8284" name="Oval 92"/>
            <p:cNvSpPr>
              <a:spLocks noChangeArrowheads="1"/>
            </p:cNvSpPr>
            <p:nvPr/>
          </p:nvSpPr>
          <p:spPr bwMode="gray">
            <a:xfrm>
              <a:off x="254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93"/>
            <p:cNvGrpSpPr>
              <a:grpSpLocks/>
            </p:cNvGrpSpPr>
            <p:nvPr/>
          </p:nvGrpSpPr>
          <p:grpSpPr bwMode="auto">
            <a:xfrm rot="-2288454">
              <a:off x="2578" y="1034"/>
              <a:ext cx="348" cy="356"/>
              <a:chOff x="887" y="2040"/>
              <a:chExt cx="433" cy="422"/>
            </a:xfrm>
          </p:grpSpPr>
          <p:pic>
            <p:nvPicPr>
              <p:cNvPr id="8286" name="Picture 94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8287" name="Oval 9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1">
                      <a:alpha val="75000"/>
                    </a:schemeClr>
                  </a:gs>
                  <a:gs pos="100000">
                    <a:schemeClr val="accent1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88" name="Picture 96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289" name="Picture 97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57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3000364" y="2500306"/>
            <a:ext cx="393700" cy="393700"/>
            <a:chOff x="3071" y="1006"/>
            <a:chExt cx="416" cy="416"/>
          </a:xfrm>
        </p:grpSpPr>
        <p:sp>
          <p:nvSpPr>
            <p:cNvPr id="8291" name="Oval 99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8293" name="Picture 10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8294" name="Oval 102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95" name="Picture 103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296" name="Picture 104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3214678" y="3929066"/>
            <a:ext cx="393700" cy="393700"/>
            <a:chOff x="4213" y="1006"/>
            <a:chExt cx="416" cy="416"/>
          </a:xfrm>
        </p:grpSpPr>
        <p:sp>
          <p:nvSpPr>
            <p:cNvPr id="8305" name="Oval 113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114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8307" name="Picture 11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8308" name="Oval 116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309" name="Picture 117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310" name="Picture 118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2732088" y="4803775"/>
            <a:ext cx="393700" cy="393700"/>
            <a:chOff x="4803" y="1006"/>
            <a:chExt cx="416" cy="416"/>
          </a:xfrm>
        </p:grpSpPr>
        <p:sp>
          <p:nvSpPr>
            <p:cNvPr id="8312" name="Oval 120"/>
            <p:cNvSpPr>
              <a:spLocks noChangeArrowheads="1"/>
            </p:cNvSpPr>
            <p:nvPr/>
          </p:nvSpPr>
          <p:spPr bwMode="gray">
            <a:xfrm>
              <a:off x="480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121"/>
            <p:cNvGrpSpPr>
              <a:grpSpLocks/>
            </p:cNvGrpSpPr>
            <p:nvPr/>
          </p:nvGrpSpPr>
          <p:grpSpPr bwMode="auto">
            <a:xfrm rot="-2288454">
              <a:off x="4838" y="1034"/>
              <a:ext cx="348" cy="356"/>
              <a:chOff x="887" y="2040"/>
              <a:chExt cx="433" cy="422"/>
            </a:xfrm>
          </p:grpSpPr>
          <p:pic>
            <p:nvPicPr>
              <p:cNvPr id="8314" name="Picture 12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8315" name="Oval 123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B4F2D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316" name="Picture 124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8317" name="Picture 125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483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319" name="Picture 1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305050"/>
            <a:ext cx="26670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20" name="Rectangle 128"/>
          <p:cNvSpPr>
            <a:spLocks noChangeArrowheads="1"/>
          </p:cNvSpPr>
          <p:nvPr/>
        </p:nvSpPr>
        <p:spPr bwMode="auto">
          <a:xfrm>
            <a:off x="0" y="6640513"/>
            <a:ext cx="9144000" cy="2286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" grpId="0"/>
      <p:bldP spid="8276" grpId="0"/>
      <p:bldP spid="8278" grpId="0"/>
      <p:bldP spid="82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52400"/>
            <a:ext cx="8501122" cy="1419212"/>
          </a:xfrm>
        </p:spPr>
        <p:txBody>
          <a:bodyPr/>
          <a:lstStyle/>
          <a:p>
            <a:r>
              <a:rPr lang="ru-RU" sz="4800" dirty="0" smtClean="0"/>
              <a:t>Экономика и </a:t>
            </a:r>
            <a:r>
              <a:rPr lang="ru-RU" sz="4800" dirty="0" err="1" smtClean="0"/>
              <a:t>экономичес-кая</a:t>
            </a:r>
            <a:r>
              <a:rPr lang="ru-RU" sz="4800" dirty="0" smtClean="0"/>
              <a:t> деятельность</a:t>
            </a:r>
            <a:r>
              <a:rPr lang="ru-RU" sz="5400" dirty="0" smtClean="0"/>
              <a:t>.</a:t>
            </a:r>
            <a:endParaRPr lang="en-US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42910" y="1928802"/>
            <a:ext cx="7924800" cy="457203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dirty="0"/>
              <a:t> </a:t>
            </a:r>
            <a:r>
              <a:rPr lang="ru-RU" b="1" dirty="0"/>
              <a:t>В</a:t>
            </a:r>
            <a:r>
              <a:rPr lang="ru-RU" b="1" dirty="0" smtClean="0"/>
              <a:t> широком смысле слова экономика – это совокупность методов создания условий для выживания и прогресса человечества.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ru-RU" sz="2400" dirty="0" smtClean="0"/>
              <a:t>Отсюда: экономическая деятельность представляет собой все виды хозяйственной деятельности.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52400"/>
            <a:ext cx="8501122" cy="1143000"/>
          </a:xfrm>
        </p:spPr>
        <p:txBody>
          <a:bodyPr/>
          <a:lstStyle/>
          <a:p>
            <a:r>
              <a:rPr lang="ru-RU" sz="4800" dirty="0" smtClean="0"/>
              <a:t>Процесс преобразования объектов природы.</a:t>
            </a:r>
            <a:endParaRPr lang="en-US" sz="4800" dirty="0"/>
          </a:p>
        </p:txBody>
      </p:sp>
      <p:sp>
        <p:nvSpPr>
          <p:cNvPr id="72707" name="AutoShape 2"/>
          <p:cNvSpPr>
            <a:spLocks noChangeArrowheads="1"/>
          </p:cNvSpPr>
          <p:nvPr/>
        </p:nvSpPr>
        <p:spPr bwMode="gray">
          <a:xfrm>
            <a:off x="142844" y="3017837"/>
            <a:ext cx="3259169" cy="82232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dirty="0" smtClean="0">
                <a:cs typeface="Arial" charset="0"/>
              </a:rPr>
              <a:t>ПОТРЕБЛЕНИЕ</a:t>
            </a:r>
            <a:endParaRPr lang="ru-RU" sz="2800" dirty="0">
              <a:cs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29013" y="2363788"/>
            <a:ext cx="2095500" cy="2681287"/>
            <a:chOff x="1922" y="1614"/>
            <a:chExt cx="1320" cy="1689"/>
          </a:xfrm>
        </p:grpSpPr>
        <p:sp>
          <p:nvSpPr>
            <p:cNvPr id="72709" name="Freeform 5"/>
            <p:cNvSpPr>
              <a:spLocks/>
            </p:cNvSpPr>
            <p:nvPr/>
          </p:nvSpPr>
          <p:spPr bwMode="gray">
            <a:xfrm>
              <a:off x="1922" y="1875"/>
              <a:ext cx="654" cy="1428"/>
            </a:xfrm>
            <a:custGeom>
              <a:avLst/>
              <a:gdLst>
                <a:gd name="T0" fmla="*/ 1 w 654"/>
                <a:gd name="T1" fmla="*/ 0 h 1428"/>
                <a:gd name="T2" fmla="*/ 117 w 654"/>
                <a:gd name="T3" fmla="*/ 110 h 1428"/>
                <a:gd name="T4" fmla="*/ 117 w 654"/>
                <a:gd name="T5" fmla="*/ 1026 h 1428"/>
                <a:gd name="T6" fmla="*/ 649 w 654"/>
                <a:gd name="T7" fmla="*/ 1241 h 1428"/>
                <a:gd name="T8" fmla="*/ 654 w 654"/>
                <a:gd name="T9" fmla="*/ 1428 h 1428"/>
                <a:gd name="T10" fmla="*/ 0 w 654"/>
                <a:gd name="T11" fmla="*/ 1128 h 1428"/>
                <a:gd name="T12" fmla="*/ 1 w 654"/>
                <a:gd name="T13" fmla="*/ 0 h 14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4"/>
                <a:gd name="T22" fmla="*/ 0 h 1428"/>
                <a:gd name="T23" fmla="*/ 654 w 654"/>
                <a:gd name="T24" fmla="*/ 1428 h 14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4" h="1428">
                  <a:moveTo>
                    <a:pt x="1" y="0"/>
                  </a:moveTo>
                  <a:lnTo>
                    <a:pt x="117" y="110"/>
                  </a:lnTo>
                  <a:lnTo>
                    <a:pt x="117" y="1026"/>
                  </a:lnTo>
                  <a:lnTo>
                    <a:pt x="649" y="1241"/>
                  </a:lnTo>
                  <a:lnTo>
                    <a:pt x="654" y="1428"/>
                  </a:lnTo>
                  <a:lnTo>
                    <a:pt x="0" y="11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C6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b="0">
                <a:cs typeface="Arial" charset="0"/>
              </a:endParaRPr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gray">
            <a:xfrm>
              <a:off x="2571" y="1880"/>
              <a:ext cx="671" cy="1422"/>
            </a:xfrm>
            <a:custGeom>
              <a:avLst/>
              <a:gdLst>
                <a:gd name="T0" fmla="*/ 654 w 671"/>
                <a:gd name="T1" fmla="*/ 0 h 1422"/>
                <a:gd name="T2" fmla="*/ 516 w 671"/>
                <a:gd name="T3" fmla="*/ 111 h 1422"/>
                <a:gd name="T4" fmla="*/ 519 w 671"/>
                <a:gd name="T5" fmla="*/ 1008 h 1422"/>
                <a:gd name="T6" fmla="*/ 0 w 671"/>
                <a:gd name="T7" fmla="*/ 1237 h 1422"/>
                <a:gd name="T8" fmla="*/ 2 w 671"/>
                <a:gd name="T9" fmla="*/ 1422 h 1422"/>
                <a:gd name="T10" fmla="*/ 671 w 671"/>
                <a:gd name="T11" fmla="*/ 1114 h 1422"/>
                <a:gd name="T12" fmla="*/ 654 w 671"/>
                <a:gd name="T13" fmla="*/ 0 h 1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1"/>
                <a:gd name="T22" fmla="*/ 0 h 1422"/>
                <a:gd name="T23" fmla="*/ 671 w 671"/>
                <a:gd name="T24" fmla="*/ 1422 h 14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1" h="1422">
                  <a:moveTo>
                    <a:pt x="654" y="0"/>
                  </a:moveTo>
                  <a:lnTo>
                    <a:pt x="516" y="111"/>
                  </a:lnTo>
                  <a:lnTo>
                    <a:pt x="519" y="1008"/>
                  </a:lnTo>
                  <a:lnTo>
                    <a:pt x="0" y="1237"/>
                  </a:lnTo>
                  <a:lnTo>
                    <a:pt x="2" y="1422"/>
                  </a:lnTo>
                  <a:lnTo>
                    <a:pt x="671" y="111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FBE2A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b="0">
                <a:cs typeface="Arial" charset="0"/>
              </a:endParaRPr>
            </a:p>
          </p:txBody>
        </p:sp>
        <p:sp>
          <p:nvSpPr>
            <p:cNvPr id="72711" name="Freeform 7"/>
            <p:cNvSpPr>
              <a:spLocks/>
            </p:cNvSpPr>
            <p:nvPr/>
          </p:nvSpPr>
          <p:spPr bwMode="gray">
            <a:xfrm>
              <a:off x="1923" y="1614"/>
              <a:ext cx="1304" cy="377"/>
            </a:xfrm>
            <a:custGeom>
              <a:avLst/>
              <a:gdLst>
                <a:gd name="T0" fmla="*/ 0 w 1304"/>
                <a:gd name="T1" fmla="*/ 261 h 377"/>
                <a:gd name="T2" fmla="*/ 117 w 1304"/>
                <a:gd name="T3" fmla="*/ 374 h 377"/>
                <a:gd name="T4" fmla="*/ 638 w 1304"/>
                <a:gd name="T5" fmla="*/ 155 h 377"/>
                <a:gd name="T6" fmla="*/ 1164 w 1304"/>
                <a:gd name="T7" fmla="*/ 377 h 377"/>
                <a:gd name="T8" fmla="*/ 1304 w 1304"/>
                <a:gd name="T9" fmla="*/ 266 h 377"/>
                <a:gd name="T10" fmla="*/ 633 w 1304"/>
                <a:gd name="T11" fmla="*/ 0 h 377"/>
                <a:gd name="T12" fmla="*/ 0 w 1304"/>
                <a:gd name="T13" fmla="*/ 261 h 3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4"/>
                <a:gd name="T22" fmla="*/ 0 h 377"/>
                <a:gd name="T23" fmla="*/ 1304 w 1304"/>
                <a:gd name="T24" fmla="*/ 377 h 3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4" h="377">
                  <a:moveTo>
                    <a:pt x="0" y="261"/>
                  </a:moveTo>
                  <a:lnTo>
                    <a:pt x="117" y="374"/>
                  </a:lnTo>
                  <a:lnTo>
                    <a:pt x="638" y="155"/>
                  </a:lnTo>
                  <a:lnTo>
                    <a:pt x="1164" y="377"/>
                  </a:lnTo>
                  <a:lnTo>
                    <a:pt x="1304" y="266"/>
                  </a:lnTo>
                  <a:lnTo>
                    <a:pt x="633" y="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FEFBD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b="0">
                <a:cs typeface="Arial" charset="0"/>
              </a:endParaRPr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gray">
            <a:xfrm>
              <a:off x="2037" y="1768"/>
              <a:ext cx="529" cy="1133"/>
            </a:xfrm>
            <a:custGeom>
              <a:avLst/>
              <a:gdLst>
                <a:gd name="T0" fmla="*/ 2 w 529"/>
                <a:gd name="T1" fmla="*/ 218 h 1133"/>
                <a:gd name="T2" fmla="*/ 0 w 529"/>
                <a:gd name="T3" fmla="*/ 1133 h 1133"/>
                <a:gd name="T4" fmla="*/ 529 w 529"/>
                <a:gd name="T5" fmla="*/ 878 h 1133"/>
                <a:gd name="T6" fmla="*/ 524 w 529"/>
                <a:gd name="T7" fmla="*/ 0 h 1133"/>
                <a:gd name="T8" fmla="*/ 2 w 529"/>
                <a:gd name="T9" fmla="*/ 218 h 1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9"/>
                <a:gd name="T16" fmla="*/ 0 h 1133"/>
                <a:gd name="T17" fmla="*/ 529 w 529"/>
                <a:gd name="T18" fmla="*/ 1133 h 1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9" h="1133">
                  <a:moveTo>
                    <a:pt x="2" y="218"/>
                  </a:moveTo>
                  <a:lnTo>
                    <a:pt x="0" y="1133"/>
                  </a:lnTo>
                  <a:lnTo>
                    <a:pt x="529" y="878"/>
                  </a:lnTo>
                  <a:lnTo>
                    <a:pt x="524" y="0"/>
                  </a:lnTo>
                  <a:lnTo>
                    <a:pt x="2" y="218"/>
                  </a:lnTo>
                  <a:close/>
                </a:path>
              </a:pathLst>
            </a:custGeom>
            <a:solidFill>
              <a:srgbClr val="FDEBB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b="0">
                <a:cs typeface="Arial" charset="0"/>
              </a:endParaRPr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gray">
            <a:xfrm>
              <a:off x="2562" y="1769"/>
              <a:ext cx="528" cy="1123"/>
            </a:xfrm>
            <a:custGeom>
              <a:avLst/>
              <a:gdLst>
                <a:gd name="T0" fmla="*/ 527 w 528"/>
                <a:gd name="T1" fmla="*/ 222 h 1123"/>
                <a:gd name="T2" fmla="*/ 528 w 528"/>
                <a:gd name="T3" fmla="*/ 1123 h 1123"/>
                <a:gd name="T4" fmla="*/ 0 w 528"/>
                <a:gd name="T5" fmla="*/ 879 h 1123"/>
                <a:gd name="T6" fmla="*/ 0 w 528"/>
                <a:gd name="T7" fmla="*/ 0 h 1123"/>
                <a:gd name="T8" fmla="*/ 527 w 528"/>
                <a:gd name="T9" fmla="*/ 222 h 1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8"/>
                <a:gd name="T16" fmla="*/ 0 h 1123"/>
                <a:gd name="T17" fmla="*/ 528 w 528"/>
                <a:gd name="T18" fmla="*/ 1123 h 1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8" h="1123">
                  <a:moveTo>
                    <a:pt x="527" y="222"/>
                  </a:moveTo>
                  <a:lnTo>
                    <a:pt x="528" y="1123"/>
                  </a:lnTo>
                  <a:lnTo>
                    <a:pt x="0" y="879"/>
                  </a:lnTo>
                  <a:lnTo>
                    <a:pt x="0" y="0"/>
                  </a:lnTo>
                  <a:lnTo>
                    <a:pt x="527" y="222"/>
                  </a:lnTo>
                  <a:close/>
                </a:path>
              </a:pathLst>
            </a:custGeom>
            <a:solidFill>
              <a:srgbClr val="FBC6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b="0">
                <a:cs typeface="Arial" charset="0"/>
              </a:endParaRPr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gray">
            <a:xfrm>
              <a:off x="2034" y="2648"/>
              <a:ext cx="1061" cy="469"/>
            </a:xfrm>
            <a:custGeom>
              <a:avLst/>
              <a:gdLst>
                <a:gd name="T0" fmla="*/ 527 w 1061"/>
                <a:gd name="T1" fmla="*/ 0 h 469"/>
                <a:gd name="T2" fmla="*/ 0 w 1061"/>
                <a:gd name="T3" fmla="*/ 252 h 469"/>
                <a:gd name="T4" fmla="*/ 537 w 1061"/>
                <a:gd name="T5" fmla="*/ 469 h 469"/>
                <a:gd name="T6" fmla="*/ 1061 w 1061"/>
                <a:gd name="T7" fmla="*/ 241 h 469"/>
                <a:gd name="T8" fmla="*/ 527 w 1061"/>
                <a:gd name="T9" fmla="*/ 0 h 4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1"/>
                <a:gd name="T16" fmla="*/ 0 h 469"/>
                <a:gd name="T17" fmla="*/ 1061 w 1061"/>
                <a:gd name="T18" fmla="*/ 469 h 4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1" h="469">
                  <a:moveTo>
                    <a:pt x="527" y="0"/>
                  </a:moveTo>
                  <a:lnTo>
                    <a:pt x="0" y="252"/>
                  </a:lnTo>
                  <a:lnTo>
                    <a:pt x="537" y="469"/>
                  </a:lnTo>
                  <a:lnTo>
                    <a:pt x="1061" y="24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FEEBB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b="0">
                <a:cs typeface="Arial" charset="0"/>
              </a:endParaRPr>
            </a:p>
          </p:txBody>
        </p:sp>
      </p:grp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2124075" y="4543425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 flipV="1">
            <a:off x="5626100" y="4546600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V="1">
            <a:off x="5599113" y="1395413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H="1" flipV="1">
            <a:off x="2112963" y="1389063"/>
            <a:ext cx="1422400" cy="138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2719" name="Picture 15" descr="light_shadow"/>
          <p:cNvPicPr>
            <a:picLocks noChangeAspect="1" noChangeArrowheads="1"/>
          </p:cNvPicPr>
          <p:nvPr/>
        </p:nvPicPr>
        <p:blipFill>
          <a:blip r:embed="rId2" cstate="print">
            <a:lum bright="-78000" contrast="-78000"/>
          </a:blip>
          <a:srcRect/>
          <a:stretch>
            <a:fillRect/>
          </a:stretch>
        </p:blipFill>
        <p:spPr bwMode="gray">
          <a:xfrm>
            <a:off x="3932238" y="4264025"/>
            <a:ext cx="12160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0" name="Picture 16" descr="circuler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790950" y="3005138"/>
            <a:ext cx="147955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8145" name="Oval 17"/>
          <p:cNvSpPr>
            <a:spLocks noChangeArrowheads="1"/>
          </p:cNvSpPr>
          <p:nvPr/>
        </p:nvSpPr>
        <p:spPr bwMode="gray">
          <a:xfrm>
            <a:off x="3790950" y="3005138"/>
            <a:ext cx="1468438" cy="1484312"/>
          </a:xfrm>
          <a:prstGeom prst="ellipse">
            <a:avLst/>
          </a:prstGeom>
          <a:gradFill rotWithShape="1">
            <a:gsLst>
              <a:gs pos="0">
                <a:srgbClr val="004B66">
                  <a:alpha val="89999"/>
                </a:srgbClr>
              </a:gs>
              <a:gs pos="50000">
                <a:srgbClr val="6AC1FC">
                  <a:alpha val="55000"/>
                </a:srgbClr>
              </a:gs>
              <a:gs pos="100000">
                <a:srgbClr val="004B66"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Arial" pitchFamily="34" charset="0"/>
            </a:endParaRPr>
          </a:p>
        </p:txBody>
      </p:sp>
      <p:sp>
        <p:nvSpPr>
          <p:cNvPr id="72724" name="Freeform 18"/>
          <p:cNvSpPr>
            <a:spLocks/>
          </p:cNvSpPr>
          <p:nvPr/>
        </p:nvSpPr>
        <p:spPr bwMode="ltGray">
          <a:xfrm>
            <a:off x="3943350" y="3035300"/>
            <a:ext cx="1154113" cy="514350"/>
          </a:xfrm>
          <a:custGeom>
            <a:avLst/>
            <a:gdLst>
              <a:gd name="T0" fmla="*/ 1136640 w 1321"/>
              <a:gd name="T1" fmla="*/ 289683 h 712"/>
              <a:gd name="T2" fmla="*/ 1150618 w 1321"/>
              <a:gd name="T3" fmla="*/ 319302 h 712"/>
              <a:gd name="T4" fmla="*/ 1154113 w 1321"/>
              <a:gd name="T5" fmla="*/ 347475 h 712"/>
              <a:gd name="T6" fmla="*/ 1148871 w 1321"/>
              <a:gd name="T7" fmla="*/ 372759 h 712"/>
              <a:gd name="T8" fmla="*/ 1134019 w 1321"/>
              <a:gd name="T9" fmla="*/ 397321 h 712"/>
              <a:gd name="T10" fmla="*/ 1111303 w 1321"/>
              <a:gd name="T11" fmla="*/ 418271 h 712"/>
              <a:gd name="T12" fmla="*/ 1082472 w 1321"/>
              <a:gd name="T13" fmla="*/ 436331 h 712"/>
              <a:gd name="T14" fmla="*/ 1044905 w 1321"/>
              <a:gd name="T15" fmla="*/ 453668 h 712"/>
              <a:gd name="T16" fmla="*/ 1002095 w 1321"/>
              <a:gd name="T17" fmla="*/ 468839 h 712"/>
              <a:gd name="T18" fmla="*/ 954044 w 1321"/>
              <a:gd name="T19" fmla="*/ 481842 h 712"/>
              <a:gd name="T20" fmla="*/ 900750 w 1321"/>
              <a:gd name="T21" fmla="*/ 493400 h 712"/>
              <a:gd name="T22" fmla="*/ 844835 w 1321"/>
              <a:gd name="T23" fmla="*/ 501347 h 712"/>
              <a:gd name="T24" fmla="*/ 782805 w 1321"/>
              <a:gd name="T25" fmla="*/ 508571 h 712"/>
              <a:gd name="T26" fmla="*/ 719901 w 1321"/>
              <a:gd name="T27" fmla="*/ 512905 h 712"/>
              <a:gd name="T28" fmla="*/ 694565 w 1321"/>
              <a:gd name="T29" fmla="*/ 514350 h 712"/>
              <a:gd name="T30" fmla="*/ 415865 w 1321"/>
              <a:gd name="T31" fmla="*/ 514350 h 712"/>
              <a:gd name="T32" fmla="*/ 412370 w 1321"/>
              <a:gd name="T33" fmla="*/ 514350 h 712"/>
              <a:gd name="T34" fmla="*/ 357329 w 1321"/>
              <a:gd name="T35" fmla="*/ 511460 h 712"/>
              <a:gd name="T36" fmla="*/ 304036 w 1321"/>
              <a:gd name="T37" fmla="*/ 508571 h 712"/>
              <a:gd name="T38" fmla="*/ 253363 w 1321"/>
              <a:gd name="T39" fmla="*/ 502792 h 712"/>
              <a:gd name="T40" fmla="*/ 205312 w 1321"/>
              <a:gd name="T41" fmla="*/ 497735 h 712"/>
              <a:gd name="T42" fmla="*/ 162502 w 1321"/>
              <a:gd name="T43" fmla="*/ 489066 h 712"/>
              <a:gd name="T44" fmla="*/ 123187 w 1321"/>
              <a:gd name="T45" fmla="*/ 478952 h 712"/>
              <a:gd name="T46" fmla="*/ 89114 w 1321"/>
              <a:gd name="T47" fmla="*/ 468116 h 712"/>
              <a:gd name="T48" fmla="*/ 58536 w 1321"/>
              <a:gd name="T49" fmla="*/ 455113 h 712"/>
              <a:gd name="T50" fmla="*/ 34073 w 1321"/>
              <a:gd name="T51" fmla="*/ 439220 h 712"/>
              <a:gd name="T52" fmla="*/ 15726 w 1321"/>
              <a:gd name="T53" fmla="*/ 421160 h 712"/>
              <a:gd name="T54" fmla="*/ 5242 w 1321"/>
              <a:gd name="T55" fmla="*/ 400211 h 712"/>
              <a:gd name="T56" fmla="*/ 0 w 1321"/>
              <a:gd name="T57" fmla="*/ 378539 h 712"/>
              <a:gd name="T58" fmla="*/ 0 w 1321"/>
              <a:gd name="T59" fmla="*/ 375649 h 712"/>
              <a:gd name="T60" fmla="*/ 3495 w 1321"/>
              <a:gd name="T61" fmla="*/ 351810 h 712"/>
              <a:gd name="T62" fmla="*/ 13979 w 1321"/>
              <a:gd name="T63" fmla="*/ 322191 h 712"/>
              <a:gd name="T64" fmla="*/ 44557 w 1321"/>
              <a:gd name="T65" fmla="*/ 267289 h 712"/>
              <a:gd name="T66" fmla="*/ 82125 w 1321"/>
              <a:gd name="T67" fmla="*/ 215998 h 712"/>
              <a:gd name="T68" fmla="*/ 128429 w 1321"/>
              <a:gd name="T69" fmla="*/ 169764 h 712"/>
              <a:gd name="T70" fmla="*/ 178228 w 1321"/>
              <a:gd name="T71" fmla="*/ 127143 h 712"/>
              <a:gd name="T72" fmla="*/ 235890 w 1321"/>
              <a:gd name="T73" fmla="*/ 90300 h 712"/>
              <a:gd name="T74" fmla="*/ 297920 w 1321"/>
              <a:gd name="T75" fmla="*/ 59237 h 712"/>
              <a:gd name="T76" fmla="*/ 362571 w 1321"/>
              <a:gd name="T77" fmla="*/ 33953 h 712"/>
              <a:gd name="T78" fmla="*/ 434212 w 1321"/>
              <a:gd name="T79" fmla="*/ 15170 h 712"/>
              <a:gd name="T80" fmla="*/ 507600 w 1321"/>
              <a:gd name="T81" fmla="*/ 4334 h 712"/>
              <a:gd name="T82" fmla="*/ 582735 w 1321"/>
              <a:gd name="T83" fmla="*/ 0 h 712"/>
              <a:gd name="T84" fmla="*/ 582735 w 1321"/>
              <a:gd name="T85" fmla="*/ 0 h 712"/>
              <a:gd name="T86" fmla="*/ 663113 w 1321"/>
              <a:gd name="T87" fmla="*/ 4334 h 712"/>
              <a:gd name="T88" fmla="*/ 739995 w 1321"/>
              <a:gd name="T89" fmla="*/ 16615 h 712"/>
              <a:gd name="T90" fmla="*/ 814257 w 1321"/>
              <a:gd name="T91" fmla="*/ 38287 h 712"/>
              <a:gd name="T92" fmla="*/ 882403 w 1321"/>
              <a:gd name="T93" fmla="*/ 65016 h 712"/>
              <a:gd name="T94" fmla="*/ 945307 w 1321"/>
              <a:gd name="T95" fmla="*/ 98969 h 712"/>
              <a:gd name="T96" fmla="*/ 1003842 w 1321"/>
              <a:gd name="T97" fmla="*/ 140146 h 712"/>
              <a:gd name="T98" fmla="*/ 1055389 w 1321"/>
              <a:gd name="T99" fmla="*/ 184935 h 712"/>
              <a:gd name="T100" fmla="*/ 1099072 w 1321"/>
              <a:gd name="T101" fmla="*/ 234781 h 712"/>
              <a:gd name="T102" fmla="*/ 1136640 w 1321"/>
              <a:gd name="T103" fmla="*/ 289683 h 712"/>
              <a:gd name="T104" fmla="*/ 1136640 w 1321"/>
              <a:gd name="T105" fmla="*/ 289683 h 7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21"/>
              <a:gd name="T160" fmla="*/ 0 h 712"/>
              <a:gd name="T161" fmla="*/ 1321 w 1321"/>
              <a:gd name="T162" fmla="*/ 712 h 7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71B9DD">
                  <a:alpha val="0"/>
                </a:srgbClr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 b="0">
              <a:cs typeface="Arial" charset="0"/>
            </a:endParaRPr>
          </a:p>
        </p:txBody>
      </p:sp>
      <p:sp>
        <p:nvSpPr>
          <p:cNvPr id="72726" name="AutoShape 20"/>
          <p:cNvSpPr>
            <a:spLocks noChangeArrowheads="1"/>
          </p:cNvSpPr>
          <p:nvPr/>
        </p:nvSpPr>
        <p:spPr bwMode="gray">
          <a:xfrm>
            <a:off x="5715008" y="3000372"/>
            <a:ext cx="3286148" cy="8572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cap="all" dirty="0" smtClean="0">
                <a:cs typeface="Arial" charset="0"/>
              </a:rPr>
              <a:t>производство</a:t>
            </a:r>
            <a:endParaRPr lang="ru-RU" sz="2800" cap="all" dirty="0">
              <a:cs typeface="Arial" charset="0"/>
            </a:endParaRPr>
          </a:p>
        </p:txBody>
      </p:sp>
      <p:sp>
        <p:nvSpPr>
          <p:cNvPr id="72728" name="Rectangle 22"/>
          <p:cNvSpPr>
            <a:spLocks noChangeArrowheads="1"/>
          </p:cNvSpPr>
          <p:nvPr/>
        </p:nvSpPr>
        <p:spPr bwMode="auto">
          <a:xfrm>
            <a:off x="3000364" y="1571612"/>
            <a:ext cx="3162296" cy="73574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800" dirty="0" smtClean="0">
                <a:cs typeface="Arial" charset="0"/>
              </a:rPr>
              <a:t>РЕСУРСЫ</a:t>
            </a:r>
            <a:endParaRPr lang="en-US" sz="2800" dirty="0">
              <a:cs typeface="Arial" charset="0"/>
            </a:endParaRPr>
          </a:p>
        </p:txBody>
      </p:sp>
      <p:sp>
        <p:nvSpPr>
          <p:cNvPr id="72731" name="Rectangle 25"/>
          <p:cNvSpPr>
            <a:spLocks noChangeArrowheads="1"/>
          </p:cNvSpPr>
          <p:nvPr/>
        </p:nvSpPr>
        <p:spPr bwMode="auto">
          <a:xfrm>
            <a:off x="2786050" y="5429264"/>
            <a:ext cx="3643338" cy="73574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ru-RU" sz="2800" dirty="0" smtClean="0">
                <a:solidFill>
                  <a:schemeClr val="tx1"/>
                </a:solidFill>
                <a:cs typeface="Arial" charset="0"/>
              </a:rPr>
              <a:t>РАСПРЕДЕЛЕНИЕ</a:t>
            </a:r>
            <a:endParaRPr lang="en-US" sz="2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2732" name="Text Box 29"/>
          <p:cNvSpPr txBox="1">
            <a:spLocks noChangeArrowheads="1"/>
          </p:cNvSpPr>
          <p:nvPr/>
        </p:nvSpPr>
        <p:spPr bwMode="auto">
          <a:xfrm>
            <a:off x="3571868" y="3357562"/>
            <a:ext cx="195662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 smtClean="0">
                <a:solidFill>
                  <a:srgbClr val="000000"/>
                </a:solidFill>
                <a:cs typeface="Arial" charset="0"/>
              </a:rPr>
              <a:t>ПРЕДМЕТЫ </a:t>
            </a:r>
          </a:p>
          <a:p>
            <a:pPr algn="ctr" eaLnBrk="0" hangingPunct="0"/>
            <a:r>
              <a:rPr lang="ru-RU" dirty="0" smtClean="0">
                <a:solidFill>
                  <a:srgbClr val="000000"/>
                </a:solidFill>
                <a:cs typeface="Arial" charset="0"/>
              </a:rPr>
              <a:t>ПОТРЕБЛЕНИЯ</a:t>
            </a:r>
            <a:endParaRPr lang="en-US" b="0" dirty="0">
              <a:cs typeface="Arial" charset="0"/>
            </a:endParaRPr>
          </a:p>
        </p:txBody>
      </p:sp>
      <p:sp>
        <p:nvSpPr>
          <p:cNvPr id="28" name="Стрелка углом 27"/>
          <p:cNvSpPr/>
          <p:nvPr/>
        </p:nvSpPr>
        <p:spPr bwMode="auto">
          <a:xfrm rot="5400000">
            <a:off x="6357950" y="1643050"/>
            <a:ext cx="928694" cy="1214446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Стрелка углом 28"/>
          <p:cNvSpPr/>
          <p:nvPr/>
        </p:nvSpPr>
        <p:spPr bwMode="auto">
          <a:xfrm rot="10800000">
            <a:off x="6500826" y="4214816"/>
            <a:ext cx="928694" cy="1750231"/>
          </a:xfrm>
          <a:prstGeom prst="bentArrow">
            <a:avLst>
              <a:gd name="adj1" fmla="val 25000"/>
              <a:gd name="adj2" fmla="val 25000"/>
              <a:gd name="adj3" fmla="val 33000"/>
              <a:gd name="adj4" fmla="val 35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Стрелка углом 29"/>
          <p:cNvSpPr/>
          <p:nvPr/>
        </p:nvSpPr>
        <p:spPr bwMode="auto">
          <a:xfrm rot="16200000">
            <a:off x="1214414" y="4429132"/>
            <a:ext cx="1928826" cy="107157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Стрелка углом 30"/>
          <p:cNvSpPr/>
          <p:nvPr/>
        </p:nvSpPr>
        <p:spPr bwMode="auto">
          <a:xfrm>
            <a:off x="1714480" y="1714488"/>
            <a:ext cx="1143008" cy="1214446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7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Экономика и </a:t>
            </a:r>
            <a:r>
              <a:rPr lang="ru-RU" sz="4400" dirty="0" err="1" smtClean="0"/>
              <a:t>экономичес-кая</a:t>
            </a:r>
            <a:r>
              <a:rPr lang="ru-RU" sz="4400" dirty="0" smtClean="0"/>
              <a:t> деятельность.</a:t>
            </a:r>
            <a:endParaRPr lang="en-US" sz="4400" dirty="0"/>
          </a:p>
        </p:txBody>
      </p:sp>
      <p:sp>
        <p:nvSpPr>
          <p:cNvPr id="71683" name="Freeform 3"/>
          <p:cNvSpPr>
            <a:spLocks/>
          </p:cNvSpPr>
          <p:nvPr/>
        </p:nvSpPr>
        <p:spPr bwMode="gray">
          <a:xfrm>
            <a:off x="912813" y="2971800"/>
            <a:ext cx="7373937" cy="2676525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80808"/>
              </a:gs>
              <a:gs pos="100000">
                <a:srgbClr val="080808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80808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ltGray">
          <a:xfrm>
            <a:off x="142844" y="1549400"/>
            <a:ext cx="8858312" cy="6921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algn="ctr">
            <a:solidFill>
              <a:srgbClr val="FEFEFE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ltGray">
          <a:xfrm>
            <a:off x="1131888" y="2460625"/>
            <a:ext cx="2208212" cy="1582738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gray">
          <a:xfrm>
            <a:off x="5770563" y="2460625"/>
            <a:ext cx="2206625" cy="1582738"/>
          </a:xfrm>
          <a:prstGeom prst="rect">
            <a:avLst/>
          </a:prstGeom>
          <a:solidFill>
            <a:srgbClr val="BBC557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r"/>
          </a:scene3d>
          <a:sp3d extrusionH="121893000" prstMaterial="legacyMetal">
            <a:bevelT w="13500" h="13500" prst="angle"/>
            <a:bevelB w="13500" h="13500" prst="angle"/>
            <a:extrusionClr>
              <a:srgbClr val="BBC557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gray">
          <a:xfrm>
            <a:off x="3451225" y="2460625"/>
            <a:ext cx="2208213" cy="15827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r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ltGray">
          <a:xfrm>
            <a:off x="1263650" y="2571750"/>
            <a:ext cx="1947863" cy="1368425"/>
          </a:xfrm>
          <a:prstGeom prst="bevel">
            <a:avLst>
              <a:gd name="adj" fmla="val 164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ltGray">
          <a:xfrm>
            <a:off x="3573463" y="2563813"/>
            <a:ext cx="1966912" cy="1384300"/>
          </a:xfrm>
          <a:prstGeom prst="bevel">
            <a:avLst>
              <a:gd name="adj" fmla="val 16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ltGray">
          <a:xfrm>
            <a:off x="5902325" y="2571750"/>
            <a:ext cx="1947863" cy="1368425"/>
          </a:xfrm>
          <a:prstGeom prst="bevel">
            <a:avLst>
              <a:gd name="adj" fmla="val 1648"/>
            </a:avLst>
          </a:prstGeom>
          <a:solidFill>
            <a:srgbClr val="BBC55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568700" y="4518025"/>
            <a:ext cx="2020888" cy="1958975"/>
            <a:chOff x="2457" y="2000"/>
            <a:chExt cx="901" cy="888"/>
          </a:xfrm>
        </p:grpSpPr>
        <p:pic>
          <p:nvPicPr>
            <p:cNvPr id="71692" name="Picture 12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71693" name="Oval 13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4" name="Freeform 14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1697" name="AutoShape 1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698" name="AutoShape 1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699" name="AutoShape 1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0" name="AutoShape 2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1702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3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4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705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42844" y="1584325"/>
            <a:ext cx="9001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EFEFE"/>
                </a:solidFill>
                <a:cs typeface="Arial" charset="0"/>
              </a:rPr>
              <a:t>Обмен – экономическая операция, в процессе которой одно лицо передаёт другому вещь, товар, услугу получая взамен деньги или другую вещь.</a:t>
            </a:r>
            <a:endParaRPr lang="en-US" dirty="0">
              <a:solidFill>
                <a:srgbClr val="FEFEFE"/>
              </a:solidFill>
              <a:cs typeface="Arial" charset="0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1450975" y="2679700"/>
            <a:ext cx="1533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EFEFE"/>
                </a:solidFill>
                <a:cs typeface="Arial" charset="0"/>
              </a:rPr>
              <a:t>Специа-лизация</a:t>
            </a:r>
            <a:endParaRPr lang="en-US" sz="2400" dirty="0">
              <a:solidFill>
                <a:srgbClr val="FEFEFE"/>
              </a:solidFill>
              <a:cs typeface="Arial" charset="0"/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3760788" y="2679700"/>
            <a:ext cx="15351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EFEFE"/>
                </a:solidFill>
                <a:cs typeface="Arial" charset="0"/>
              </a:rPr>
              <a:t>Тор-говля</a:t>
            </a:r>
            <a:endParaRPr lang="en-US" sz="3200" dirty="0">
              <a:solidFill>
                <a:srgbClr val="FEFEFE"/>
              </a:solidFill>
              <a:cs typeface="Arial" charset="0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6000760" y="2679700"/>
            <a:ext cx="17859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EFEFE"/>
                </a:solidFill>
                <a:cs typeface="Arial" charset="0"/>
              </a:rPr>
              <a:t>Операция купли-продажи</a:t>
            </a:r>
            <a:endParaRPr lang="en-US" sz="2400" dirty="0">
              <a:solidFill>
                <a:srgbClr val="FEFEFE"/>
              </a:solidFill>
              <a:cs typeface="Arial" charset="0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3738563" y="5153025"/>
            <a:ext cx="1670050" cy="47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i="1" dirty="0" smtClean="0">
                <a:solidFill>
                  <a:srgbClr val="080808"/>
                </a:solidFill>
                <a:latin typeface="Arial Black" pitchFamily="34" charset="0"/>
                <a:cs typeface="Arial" charset="0"/>
              </a:rPr>
              <a:t>ОБМЕН</a:t>
            </a:r>
            <a:endParaRPr lang="en-US" sz="2200" i="1" dirty="0">
              <a:solidFill>
                <a:srgbClr val="080808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9" name="Freeform 47"/>
          <p:cNvSpPr>
            <a:spLocks/>
          </p:cNvSpPr>
          <p:nvPr/>
        </p:nvSpPr>
        <p:spPr bwMode="gray">
          <a:xfrm>
            <a:off x="841375" y="1905000"/>
            <a:ext cx="3659188" cy="1879600"/>
          </a:xfrm>
          <a:custGeom>
            <a:avLst/>
            <a:gdLst/>
            <a:ahLst/>
            <a:cxnLst>
              <a:cxn ang="0">
                <a:pos x="2304" y="691"/>
              </a:cxn>
              <a:cxn ang="0">
                <a:pos x="1991" y="833"/>
              </a:cxn>
              <a:cxn ang="0">
                <a:pos x="1817" y="1184"/>
              </a:cxn>
              <a:cxn ang="0">
                <a:pos x="0" y="1184"/>
              </a:cxn>
              <a:cxn ang="0">
                <a:pos x="0" y="1"/>
              </a:cxn>
              <a:cxn ang="0">
                <a:pos x="2305" y="0"/>
              </a:cxn>
              <a:cxn ang="0">
                <a:pos x="2304" y="691"/>
              </a:cxn>
            </a:cxnLst>
            <a:rect l="0" t="0" r="r" b="b"/>
            <a:pathLst>
              <a:path w="2305" h="1184">
                <a:moveTo>
                  <a:pt x="2304" y="691"/>
                </a:moveTo>
                <a:cubicBezTo>
                  <a:pt x="2183" y="700"/>
                  <a:pt x="2056" y="766"/>
                  <a:pt x="1991" y="833"/>
                </a:cubicBezTo>
                <a:cubicBezTo>
                  <a:pt x="1926" y="900"/>
                  <a:pt x="1835" y="1007"/>
                  <a:pt x="1817" y="1184"/>
                </a:cubicBezTo>
                <a:lnTo>
                  <a:pt x="0" y="1184"/>
                </a:lnTo>
                <a:lnTo>
                  <a:pt x="0" y="1"/>
                </a:lnTo>
                <a:lnTo>
                  <a:pt x="2305" y="0"/>
                </a:lnTo>
                <a:lnTo>
                  <a:pt x="2304" y="691"/>
                </a:lnTo>
                <a:close/>
              </a:path>
            </a:pathLst>
          </a:custGeom>
          <a:solidFill>
            <a:schemeClr val="accent2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gray">
          <a:xfrm>
            <a:off x="841375" y="2024063"/>
            <a:ext cx="3652838" cy="422275"/>
          </a:xfrm>
          <a:prstGeom prst="rect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50000">
                <a:schemeClr val="accent2">
                  <a:gamma/>
                  <a:shade val="89020"/>
                  <a:invGamma/>
                </a:schemeClr>
              </a:gs>
              <a:gs pos="100000">
                <a:schemeClr val="accent2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61" name="Freeform 49"/>
          <p:cNvSpPr>
            <a:spLocks/>
          </p:cNvSpPr>
          <p:nvPr/>
        </p:nvSpPr>
        <p:spPr bwMode="gray">
          <a:xfrm>
            <a:off x="4643438" y="1908175"/>
            <a:ext cx="3659187" cy="1879600"/>
          </a:xfrm>
          <a:custGeom>
            <a:avLst/>
            <a:gdLst/>
            <a:ahLst/>
            <a:cxnLst>
              <a:cxn ang="0">
                <a:pos x="1" y="691"/>
              </a:cxn>
              <a:cxn ang="0">
                <a:pos x="314" y="833"/>
              </a:cxn>
              <a:cxn ang="0">
                <a:pos x="481" y="1182"/>
              </a:cxn>
              <a:cxn ang="0">
                <a:pos x="2305" y="1184"/>
              </a:cxn>
              <a:cxn ang="0">
                <a:pos x="2305" y="1"/>
              </a:cxn>
              <a:cxn ang="0">
                <a:pos x="0" y="0"/>
              </a:cxn>
              <a:cxn ang="0">
                <a:pos x="1" y="691"/>
              </a:cxn>
            </a:cxnLst>
            <a:rect l="0" t="0" r="r" b="b"/>
            <a:pathLst>
              <a:path w="2305" h="1184">
                <a:moveTo>
                  <a:pt x="1" y="691"/>
                </a:moveTo>
                <a:cubicBezTo>
                  <a:pt x="122" y="700"/>
                  <a:pt x="249" y="766"/>
                  <a:pt x="314" y="833"/>
                </a:cubicBezTo>
                <a:cubicBezTo>
                  <a:pt x="379" y="900"/>
                  <a:pt x="463" y="1005"/>
                  <a:pt x="481" y="1182"/>
                </a:cubicBezTo>
                <a:lnTo>
                  <a:pt x="2305" y="1184"/>
                </a:lnTo>
                <a:lnTo>
                  <a:pt x="2305" y="1"/>
                </a:lnTo>
                <a:lnTo>
                  <a:pt x="0" y="0"/>
                </a:lnTo>
                <a:lnTo>
                  <a:pt x="1" y="691"/>
                </a:lnTo>
                <a:close/>
              </a:path>
            </a:pathLst>
          </a:custGeom>
          <a:solidFill>
            <a:schemeClr val="fol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gray">
          <a:xfrm flipH="1">
            <a:off x="4635500" y="2027238"/>
            <a:ext cx="3663950" cy="422275"/>
          </a:xfrm>
          <a:prstGeom prst="rect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50000">
                <a:schemeClr val="folHlink">
                  <a:gamma/>
                  <a:shade val="89020"/>
                  <a:invGamma/>
                </a:schemeClr>
              </a:gs>
              <a:gs pos="100000">
                <a:schemeClr val="folHlink">
                  <a:alpha val="8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63" name="Freeform 51"/>
          <p:cNvSpPr>
            <a:spLocks/>
          </p:cNvSpPr>
          <p:nvPr/>
        </p:nvSpPr>
        <p:spPr bwMode="blackGray">
          <a:xfrm>
            <a:off x="838200" y="3914775"/>
            <a:ext cx="3659188" cy="1879600"/>
          </a:xfrm>
          <a:custGeom>
            <a:avLst/>
            <a:gdLst/>
            <a:ahLst/>
            <a:cxnLst>
              <a:cxn ang="0">
                <a:pos x="2304" y="493"/>
              </a:cxn>
              <a:cxn ang="0">
                <a:pos x="1991" y="351"/>
              </a:cxn>
              <a:cxn ang="0">
                <a:pos x="1813" y="1"/>
              </a:cxn>
              <a:cxn ang="0">
                <a:pos x="0" y="0"/>
              </a:cxn>
              <a:cxn ang="0">
                <a:pos x="0" y="1183"/>
              </a:cxn>
              <a:cxn ang="0">
                <a:pos x="2305" y="1184"/>
              </a:cxn>
              <a:cxn ang="0">
                <a:pos x="2304" y="493"/>
              </a:cxn>
            </a:cxnLst>
            <a:rect l="0" t="0" r="r" b="b"/>
            <a:pathLst>
              <a:path w="2305" h="1184">
                <a:moveTo>
                  <a:pt x="2304" y="493"/>
                </a:moveTo>
                <a:cubicBezTo>
                  <a:pt x="2183" y="484"/>
                  <a:pt x="2056" y="418"/>
                  <a:pt x="1991" y="351"/>
                </a:cubicBezTo>
                <a:cubicBezTo>
                  <a:pt x="1926" y="284"/>
                  <a:pt x="1831" y="178"/>
                  <a:pt x="1813" y="1"/>
                </a:cubicBezTo>
                <a:lnTo>
                  <a:pt x="0" y="0"/>
                </a:lnTo>
                <a:lnTo>
                  <a:pt x="0" y="1183"/>
                </a:lnTo>
                <a:lnTo>
                  <a:pt x="2305" y="1184"/>
                </a:lnTo>
                <a:lnTo>
                  <a:pt x="2304" y="493"/>
                </a:lnTo>
                <a:close/>
              </a:path>
            </a:pathLst>
          </a:custGeom>
          <a:solidFill>
            <a:schemeClr val="accent1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4" name="Freeform 52"/>
          <p:cNvSpPr>
            <a:spLocks/>
          </p:cNvSpPr>
          <p:nvPr/>
        </p:nvSpPr>
        <p:spPr bwMode="gray">
          <a:xfrm>
            <a:off x="4640263" y="3905250"/>
            <a:ext cx="3659187" cy="1881188"/>
          </a:xfrm>
          <a:custGeom>
            <a:avLst/>
            <a:gdLst/>
            <a:ahLst/>
            <a:cxnLst>
              <a:cxn ang="0">
                <a:pos x="1" y="494"/>
              </a:cxn>
              <a:cxn ang="0">
                <a:pos x="314" y="352"/>
              </a:cxn>
              <a:cxn ang="0">
                <a:pos x="483" y="0"/>
              </a:cxn>
              <a:cxn ang="0">
                <a:pos x="2305" y="1"/>
              </a:cxn>
              <a:cxn ang="0">
                <a:pos x="2305" y="1184"/>
              </a:cxn>
              <a:cxn ang="0">
                <a:pos x="0" y="1185"/>
              </a:cxn>
              <a:cxn ang="0">
                <a:pos x="1" y="494"/>
              </a:cxn>
            </a:cxnLst>
            <a:rect l="0" t="0" r="r" b="b"/>
            <a:pathLst>
              <a:path w="2305" h="1185">
                <a:moveTo>
                  <a:pt x="1" y="494"/>
                </a:moveTo>
                <a:cubicBezTo>
                  <a:pt x="122" y="485"/>
                  <a:pt x="249" y="419"/>
                  <a:pt x="314" y="352"/>
                </a:cubicBezTo>
                <a:cubicBezTo>
                  <a:pt x="379" y="285"/>
                  <a:pt x="465" y="177"/>
                  <a:pt x="483" y="0"/>
                </a:cubicBezTo>
                <a:lnTo>
                  <a:pt x="2305" y="1"/>
                </a:lnTo>
                <a:lnTo>
                  <a:pt x="2305" y="1184"/>
                </a:lnTo>
                <a:lnTo>
                  <a:pt x="0" y="1185"/>
                </a:lnTo>
                <a:lnTo>
                  <a:pt x="1" y="494"/>
                </a:lnTo>
                <a:close/>
              </a:path>
            </a:pathLst>
          </a:custGeom>
          <a:solidFill>
            <a:schemeClr val="hlink">
              <a:alpha val="14999"/>
            </a:schemeClr>
          </a:solidFill>
          <a:ln w="9525" cap="flat" cmpd="sng">
            <a:prstDash val="solid"/>
            <a:round/>
            <a:headEnd/>
            <a:tailEnd/>
          </a:ln>
          <a:effectLst/>
          <a:scene3d>
            <a:camera prst="legacyPerspectiveFron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365" name="Freeform 53"/>
          <p:cNvSpPr>
            <a:spLocks/>
          </p:cNvSpPr>
          <p:nvPr/>
        </p:nvSpPr>
        <p:spPr bwMode="gray">
          <a:xfrm>
            <a:off x="5143504" y="3929066"/>
            <a:ext cx="3186113" cy="669934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80000"/>
                </a:schemeClr>
              </a:gs>
              <a:gs pos="50000">
                <a:schemeClr val="hlink">
                  <a:gamma/>
                  <a:shade val="89020"/>
                  <a:invGamma/>
                </a:schemeClr>
              </a:gs>
              <a:gs pos="100000">
                <a:schemeClr val="hlink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66" name="Freeform 54"/>
          <p:cNvSpPr>
            <a:spLocks/>
          </p:cNvSpPr>
          <p:nvPr/>
        </p:nvSpPr>
        <p:spPr bwMode="gray">
          <a:xfrm flipH="1">
            <a:off x="838200" y="4021138"/>
            <a:ext cx="3165475" cy="461962"/>
          </a:xfrm>
          <a:custGeom>
            <a:avLst/>
            <a:gdLst/>
            <a:ahLst/>
            <a:cxnLst>
              <a:cxn ang="0">
                <a:pos x="176" y="3"/>
              </a:cxn>
              <a:cxn ang="0">
                <a:pos x="0" y="291"/>
              </a:cxn>
              <a:cxn ang="0">
                <a:pos x="2007" y="291"/>
              </a:cxn>
              <a:cxn ang="0">
                <a:pos x="2007" y="0"/>
              </a:cxn>
              <a:cxn ang="0">
                <a:pos x="176" y="3"/>
              </a:cxn>
            </a:cxnLst>
            <a:rect l="0" t="0" r="r" b="b"/>
            <a:pathLst>
              <a:path w="2007" h="291">
                <a:moveTo>
                  <a:pt x="176" y="3"/>
                </a:moveTo>
                <a:cubicBezTo>
                  <a:pt x="133" y="163"/>
                  <a:pt x="72" y="214"/>
                  <a:pt x="0" y="291"/>
                </a:cubicBezTo>
                <a:lnTo>
                  <a:pt x="2007" y="291"/>
                </a:lnTo>
                <a:lnTo>
                  <a:pt x="2007" y="0"/>
                </a:lnTo>
                <a:lnTo>
                  <a:pt x="176" y="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80000"/>
                </a:schemeClr>
              </a:gs>
              <a:gs pos="50000">
                <a:schemeClr val="accent1">
                  <a:gamma/>
                  <a:shade val="89020"/>
                  <a:invGamma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67" name="Rectangle 55"/>
          <p:cNvSpPr>
            <a:spLocks noChangeArrowheads="1"/>
          </p:cNvSpPr>
          <p:nvPr/>
        </p:nvSpPr>
        <p:spPr bwMode="gray">
          <a:xfrm>
            <a:off x="987425" y="2027238"/>
            <a:ext cx="25844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ПРОИЗВОДСТВО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68" name="Rectangle 56"/>
          <p:cNvSpPr>
            <a:spLocks noChangeArrowheads="1"/>
          </p:cNvSpPr>
          <p:nvPr/>
        </p:nvSpPr>
        <p:spPr bwMode="gray">
          <a:xfrm>
            <a:off x="987425" y="4049713"/>
            <a:ext cx="2257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</a:rPr>
              <a:t>БЛАГА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69" name="Rectangle 57"/>
          <p:cNvSpPr>
            <a:spLocks noChangeArrowheads="1"/>
          </p:cNvSpPr>
          <p:nvPr/>
        </p:nvSpPr>
        <p:spPr bwMode="gray">
          <a:xfrm>
            <a:off x="5892800" y="2038350"/>
            <a:ext cx="22574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ПОТРЕБНОСТЬ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70" name="Rectangle 58"/>
          <p:cNvSpPr>
            <a:spLocks noChangeArrowheads="1"/>
          </p:cNvSpPr>
          <p:nvPr/>
        </p:nvSpPr>
        <p:spPr bwMode="gray">
          <a:xfrm>
            <a:off x="5286380" y="3929066"/>
            <a:ext cx="286384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FFFFFF"/>
                </a:solidFill>
              </a:rPr>
              <a:t>ЭКОНОМИЧЕСКИЕ ПОТРЕБНОСТИ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371" name="Rectangle 59"/>
          <p:cNvSpPr>
            <a:spLocks noChangeArrowheads="1"/>
          </p:cNvSpPr>
          <p:nvPr/>
        </p:nvSpPr>
        <p:spPr bwMode="black">
          <a:xfrm>
            <a:off x="857224" y="2500306"/>
            <a:ext cx="3316285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</a:rPr>
              <a:t>Деятельность, </a:t>
            </a:r>
            <a:r>
              <a:rPr lang="ru-RU" sz="2000" b="0" dirty="0" err="1" smtClean="0">
                <a:latin typeface="Calibri" pitchFamily="34" charset="0"/>
              </a:rPr>
              <a:t>направлен-ная</a:t>
            </a:r>
            <a:r>
              <a:rPr lang="ru-RU" sz="2000" b="0" dirty="0" smtClean="0">
                <a:latin typeface="Calibri" pitchFamily="34" charset="0"/>
              </a:rPr>
              <a:t> на удовлетворение потребностей.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3372" name="Rectangle 60"/>
          <p:cNvSpPr>
            <a:spLocks noChangeArrowheads="1"/>
          </p:cNvSpPr>
          <p:nvPr/>
        </p:nvSpPr>
        <p:spPr bwMode="black">
          <a:xfrm>
            <a:off x="4714876" y="2357430"/>
            <a:ext cx="348932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000" b="0" dirty="0" smtClean="0">
                <a:latin typeface="Calibri" pitchFamily="34" charset="0"/>
              </a:rPr>
              <a:t>Необходимость в чём-либо для поддержания и развития жизнедеятельности.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3373" name="Text Box 61"/>
          <p:cNvSpPr txBox="1">
            <a:spLocks noChangeArrowheads="1"/>
          </p:cNvSpPr>
          <p:nvPr/>
        </p:nvSpPr>
        <p:spPr bwMode="black">
          <a:xfrm>
            <a:off x="928662" y="4572008"/>
            <a:ext cx="35004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 dirty="0">
                <a:latin typeface="Calibri" pitchFamily="34" charset="0"/>
              </a:rPr>
              <a:t> </a:t>
            </a:r>
            <a:r>
              <a:rPr lang="ru-RU" sz="2000" b="0" dirty="0">
                <a:latin typeface="Calibri" pitchFamily="34" charset="0"/>
              </a:rPr>
              <a:t>С</a:t>
            </a:r>
            <a:r>
              <a:rPr lang="ru-RU" sz="2000" b="0" dirty="0" smtClean="0">
                <a:latin typeface="Calibri" pitchFamily="34" charset="0"/>
              </a:rPr>
              <a:t>редства, с помощью </a:t>
            </a:r>
            <a:r>
              <a:rPr lang="ru-RU" sz="2000" b="0" dirty="0" err="1" smtClean="0">
                <a:latin typeface="Calibri" pitchFamily="34" charset="0"/>
              </a:rPr>
              <a:t>кото-рых</a:t>
            </a:r>
            <a:r>
              <a:rPr lang="ru-RU" sz="2000" b="0" dirty="0" smtClean="0">
                <a:latin typeface="Calibri" pitchFamily="34" charset="0"/>
              </a:rPr>
              <a:t> удовлетворяются </a:t>
            </a:r>
            <a:r>
              <a:rPr lang="ru-RU" sz="2000" b="0" dirty="0" err="1" smtClean="0">
                <a:latin typeface="Calibri" pitchFamily="34" charset="0"/>
              </a:rPr>
              <a:t>потреб-ности</a:t>
            </a:r>
            <a:r>
              <a:rPr lang="ru-RU" sz="2000" b="0" dirty="0" smtClean="0">
                <a:latin typeface="Calibri" pitchFamily="34" charset="0"/>
              </a:rPr>
              <a:t>.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3374" name="Text Box 62"/>
          <p:cNvSpPr txBox="1">
            <a:spLocks noChangeArrowheads="1"/>
          </p:cNvSpPr>
          <p:nvPr/>
        </p:nvSpPr>
        <p:spPr bwMode="black">
          <a:xfrm>
            <a:off x="4643438" y="4643446"/>
            <a:ext cx="3517900" cy="11834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2000" b="0" dirty="0" smtClean="0">
                <a:latin typeface="Calibri" pitchFamily="34" charset="0"/>
              </a:rPr>
              <a:t>Средства, необходимые для удовлетворения потребностей людей и имеющиеся в </a:t>
            </a:r>
            <a:r>
              <a:rPr lang="ru-RU" sz="2000" b="0" dirty="0" err="1" smtClean="0">
                <a:latin typeface="Calibri" pitchFamily="34" charset="0"/>
              </a:rPr>
              <a:t>распо-ряжении</a:t>
            </a:r>
            <a:r>
              <a:rPr lang="ru-RU" sz="2000" b="0" dirty="0" smtClean="0">
                <a:latin typeface="Calibri" pitchFamily="34" charset="0"/>
              </a:rPr>
              <a:t> общества в </a:t>
            </a:r>
            <a:r>
              <a:rPr lang="ru-RU" sz="2000" b="0" dirty="0" err="1" smtClean="0">
                <a:latin typeface="Calibri" pitchFamily="34" charset="0"/>
              </a:rPr>
              <a:t>ограни-ченном</a:t>
            </a:r>
            <a:r>
              <a:rPr lang="ru-RU" sz="2000" b="0" dirty="0" smtClean="0">
                <a:latin typeface="Calibri" pitchFamily="34" charset="0"/>
              </a:rPr>
              <a:t> количестве.</a:t>
            </a:r>
            <a:endParaRPr lang="en-US" sz="2000" b="0" dirty="0">
              <a:latin typeface="Calibri" pitchFamily="34" charset="0"/>
            </a:endParaRPr>
          </a:p>
        </p:txBody>
      </p:sp>
      <p:grpSp>
        <p:nvGrpSpPr>
          <p:cNvPr id="13375" name="Group 63"/>
          <p:cNvGrpSpPr>
            <a:grpSpLocks/>
          </p:cNvGrpSpPr>
          <p:nvPr/>
        </p:nvGrpSpPr>
        <p:grpSpPr bwMode="auto">
          <a:xfrm>
            <a:off x="3727450" y="3005138"/>
            <a:ext cx="1682750" cy="1682750"/>
            <a:chOff x="2350" y="2010"/>
            <a:chExt cx="1060" cy="1060"/>
          </a:xfrm>
        </p:grpSpPr>
        <p:sp>
          <p:nvSpPr>
            <p:cNvPr id="13376" name="Oval 64"/>
            <p:cNvSpPr>
              <a:spLocks noChangeArrowheads="1"/>
            </p:cNvSpPr>
            <p:nvPr/>
          </p:nvSpPr>
          <p:spPr bwMode="gray">
            <a:xfrm>
              <a:off x="2350" y="2010"/>
              <a:ext cx="1060" cy="106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377" name="Group 65"/>
            <p:cNvGrpSpPr>
              <a:grpSpLocks/>
            </p:cNvGrpSpPr>
            <p:nvPr/>
          </p:nvGrpSpPr>
          <p:grpSpPr bwMode="auto">
            <a:xfrm rot="-2288454">
              <a:off x="2439" y="2081"/>
              <a:ext cx="887" cy="907"/>
              <a:chOff x="887" y="2040"/>
              <a:chExt cx="433" cy="422"/>
            </a:xfrm>
          </p:grpSpPr>
          <p:pic>
            <p:nvPicPr>
              <p:cNvPr id="13378" name="Picture 66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13379" name="Oval 67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solidFill>
                <a:srgbClr val="FF6600">
                  <a:alpha val="75000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380" name="Picture 68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</p:spPr>
          </p:pic>
        </p:grpSp>
        <p:pic>
          <p:nvPicPr>
            <p:cNvPr id="13381" name="Picture 69"/>
            <p:cNvPicPr>
              <a:picLocks noChangeAspect="1" noChangeArrowheads="1"/>
            </p:cNvPicPr>
            <p:nvPr/>
          </p:nvPicPr>
          <p:blipFill>
            <a:blip r:embed="rId4" cstate="print"/>
            <a:srcRect l="12015" t="9302" r="12404" b="12598"/>
            <a:stretch>
              <a:fillRect/>
            </a:stretch>
          </p:blipFill>
          <p:spPr bwMode="gray">
            <a:xfrm>
              <a:off x="2428" y="2053"/>
              <a:ext cx="915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Прямоугольник 29"/>
          <p:cNvSpPr/>
          <p:nvPr/>
        </p:nvSpPr>
        <p:spPr>
          <a:xfrm>
            <a:off x="857224" y="285728"/>
            <a:ext cx="7429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Экономика и </a:t>
            </a:r>
            <a:r>
              <a:rPr lang="ru-RU" sz="4400" dirty="0" err="1" smtClean="0"/>
              <a:t>экономичес-кая</a:t>
            </a:r>
            <a:r>
              <a:rPr lang="ru-RU" sz="4400" dirty="0" smtClean="0"/>
              <a:t> деятельность.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7" grpId="0"/>
      <p:bldP spid="13368" grpId="0"/>
      <p:bldP spid="13369" grpId="0"/>
      <p:bldP spid="13370" grpId="0"/>
      <p:bldP spid="13371" grpId="0"/>
      <p:bldP spid="13372" grpId="0"/>
      <p:bldP spid="13373" grpId="0"/>
      <p:bldP spid="133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производства</a:t>
            </a:r>
            <a:endParaRPr lang="en-US" dirty="0"/>
          </a:p>
        </p:txBody>
      </p:sp>
      <p:grpSp>
        <p:nvGrpSpPr>
          <p:cNvPr id="44075" name="Group 43"/>
          <p:cNvGrpSpPr>
            <a:grpSpLocks/>
          </p:cNvGrpSpPr>
          <p:nvPr/>
        </p:nvGrpSpPr>
        <p:grpSpPr bwMode="auto">
          <a:xfrm>
            <a:off x="714348" y="1428736"/>
            <a:ext cx="6248400" cy="990600"/>
            <a:chOff x="720" y="1392"/>
            <a:chExt cx="4058" cy="480"/>
          </a:xfrm>
        </p:grpSpPr>
        <p:sp>
          <p:nvSpPr>
            <p:cNvPr id="44076" name="AutoShape 4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77" name="Group 4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078" name="AutoShape 4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79" name="AutoShape 4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4080" name="Group 48"/>
          <p:cNvGrpSpPr>
            <a:grpSpLocks/>
          </p:cNvGrpSpPr>
          <p:nvPr/>
        </p:nvGrpSpPr>
        <p:grpSpPr bwMode="auto">
          <a:xfrm>
            <a:off x="428596" y="1142984"/>
            <a:ext cx="611188" cy="608013"/>
            <a:chOff x="579" y="1386"/>
            <a:chExt cx="385" cy="383"/>
          </a:xfrm>
        </p:grpSpPr>
        <p:sp>
          <p:nvSpPr>
            <p:cNvPr id="44081" name="Oval 4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82" name="Group 5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83" name="Oval 5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4" name="Oval 5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5" name="Oval 5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86" name="Oval 5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087" name="Text Box 55"/>
          <p:cNvSpPr txBox="1">
            <a:spLocks noChangeArrowheads="1"/>
          </p:cNvSpPr>
          <p:nvPr/>
        </p:nvSpPr>
        <p:spPr bwMode="gray">
          <a:xfrm>
            <a:off x="500034" y="1214422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1</a:t>
            </a:r>
          </a:p>
        </p:txBody>
      </p:sp>
      <p:grpSp>
        <p:nvGrpSpPr>
          <p:cNvPr id="44088" name="Group 56"/>
          <p:cNvGrpSpPr>
            <a:grpSpLocks/>
          </p:cNvGrpSpPr>
          <p:nvPr/>
        </p:nvGrpSpPr>
        <p:grpSpPr bwMode="auto">
          <a:xfrm>
            <a:off x="1285852" y="2571744"/>
            <a:ext cx="6248400" cy="990600"/>
            <a:chOff x="720" y="1392"/>
            <a:chExt cx="4058" cy="480"/>
          </a:xfrm>
        </p:grpSpPr>
        <p:sp>
          <p:nvSpPr>
            <p:cNvPr id="44089" name="AutoShape 5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90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091" name="AutoShape 5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92" name="AutoShape 6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4093" name="Group 61"/>
          <p:cNvGrpSpPr>
            <a:grpSpLocks/>
          </p:cNvGrpSpPr>
          <p:nvPr/>
        </p:nvGrpSpPr>
        <p:grpSpPr bwMode="auto">
          <a:xfrm>
            <a:off x="928662" y="2357430"/>
            <a:ext cx="611188" cy="608013"/>
            <a:chOff x="579" y="1386"/>
            <a:chExt cx="385" cy="383"/>
          </a:xfrm>
        </p:grpSpPr>
        <p:sp>
          <p:nvSpPr>
            <p:cNvPr id="44094" name="Oval 6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095" name="Group 6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096" name="Oval 6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7" name="Oval 6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8" name="Oval 6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099" name="Oval 6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100" name="Text Box 68"/>
          <p:cNvSpPr txBox="1">
            <a:spLocks noChangeArrowheads="1"/>
          </p:cNvSpPr>
          <p:nvPr/>
        </p:nvSpPr>
        <p:spPr bwMode="gray">
          <a:xfrm>
            <a:off x="1071538" y="242886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44101" name="Group 69"/>
          <p:cNvGrpSpPr>
            <a:grpSpLocks/>
          </p:cNvGrpSpPr>
          <p:nvPr/>
        </p:nvGrpSpPr>
        <p:grpSpPr bwMode="auto">
          <a:xfrm>
            <a:off x="1714480" y="3786190"/>
            <a:ext cx="6248400" cy="990600"/>
            <a:chOff x="720" y="1392"/>
            <a:chExt cx="4058" cy="480"/>
          </a:xfrm>
        </p:grpSpPr>
        <p:sp>
          <p:nvSpPr>
            <p:cNvPr id="44102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103" name="Group 7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4104" name="AutoShape 7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105" name="AutoShape 7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4106" name="Group 74"/>
          <p:cNvGrpSpPr>
            <a:grpSpLocks/>
          </p:cNvGrpSpPr>
          <p:nvPr/>
        </p:nvGrpSpPr>
        <p:grpSpPr bwMode="auto">
          <a:xfrm>
            <a:off x="1357290" y="3500438"/>
            <a:ext cx="611188" cy="608013"/>
            <a:chOff x="579" y="1386"/>
            <a:chExt cx="385" cy="383"/>
          </a:xfrm>
        </p:grpSpPr>
        <p:sp>
          <p:nvSpPr>
            <p:cNvPr id="44107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108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44109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110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111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112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44113" name="Text Box 81"/>
          <p:cNvSpPr txBox="1">
            <a:spLocks noChangeArrowheads="1"/>
          </p:cNvSpPr>
          <p:nvPr/>
        </p:nvSpPr>
        <p:spPr bwMode="gray">
          <a:xfrm>
            <a:off x="1500166" y="3571876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44114" name="Text Box 82"/>
          <p:cNvSpPr txBox="1">
            <a:spLocks noChangeArrowheads="1"/>
          </p:cNvSpPr>
          <p:nvPr/>
        </p:nvSpPr>
        <p:spPr bwMode="white">
          <a:xfrm>
            <a:off x="1142976" y="1643050"/>
            <a:ext cx="563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800" dirty="0" smtClean="0">
                <a:solidFill>
                  <a:srgbClr val="FEFFFF"/>
                </a:solidFill>
              </a:rPr>
              <a:t>ТРУД</a:t>
            </a:r>
            <a:endParaRPr lang="en-US" sz="2800" dirty="0">
              <a:solidFill>
                <a:srgbClr val="FEFFFF"/>
              </a:solidFill>
            </a:endParaRPr>
          </a:p>
        </p:txBody>
      </p:sp>
      <p:sp>
        <p:nvSpPr>
          <p:cNvPr id="44115" name="Text Box 83"/>
          <p:cNvSpPr txBox="1">
            <a:spLocks noChangeArrowheads="1"/>
          </p:cNvSpPr>
          <p:nvPr/>
        </p:nvSpPr>
        <p:spPr bwMode="white">
          <a:xfrm>
            <a:off x="1714480" y="2786058"/>
            <a:ext cx="54959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rgbClr val="FEFFFF"/>
                </a:solidFill>
              </a:rPr>
              <a:t>ЗЕМЛЯ</a:t>
            </a:r>
            <a:endParaRPr lang="en-US" sz="2800" dirty="0">
              <a:solidFill>
                <a:srgbClr val="FEFFFF"/>
              </a:solidFill>
            </a:endParaRPr>
          </a:p>
        </p:txBody>
      </p:sp>
      <p:sp>
        <p:nvSpPr>
          <p:cNvPr id="44116" name="Text Box 84"/>
          <p:cNvSpPr txBox="1">
            <a:spLocks noChangeArrowheads="1"/>
          </p:cNvSpPr>
          <p:nvPr/>
        </p:nvSpPr>
        <p:spPr bwMode="white">
          <a:xfrm>
            <a:off x="2143108" y="4000504"/>
            <a:ext cx="55673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rgbClr val="FEFFFF"/>
                </a:solidFill>
              </a:rPr>
              <a:t>КАПИТАЛ</a:t>
            </a:r>
            <a:endParaRPr lang="en-US" sz="2800" dirty="0">
              <a:solidFill>
                <a:srgbClr val="FEFFFF"/>
              </a:solidFill>
            </a:endParaRPr>
          </a:p>
        </p:txBody>
      </p: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2214546" y="5000636"/>
            <a:ext cx="6248400" cy="990600"/>
            <a:chOff x="720" y="1392"/>
            <a:chExt cx="4058" cy="480"/>
          </a:xfrm>
          <a:gradFill flip="none" rotWithShape="1">
            <a:gsLst>
              <a:gs pos="0">
                <a:srgbClr val="7030A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grpSpPr>
        <p:sp>
          <p:nvSpPr>
            <p:cNvPr id="48" name="AutoShape 7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9" name="Group 7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50" name="AutoShape 7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utoShape 7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2" name="Group 74"/>
          <p:cNvGrpSpPr>
            <a:grpSpLocks/>
          </p:cNvGrpSpPr>
          <p:nvPr/>
        </p:nvGrpSpPr>
        <p:grpSpPr bwMode="auto">
          <a:xfrm>
            <a:off x="1928794" y="4643446"/>
            <a:ext cx="611188" cy="608013"/>
            <a:chOff x="579" y="1386"/>
            <a:chExt cx="385" cy="383"/>
          </a:xfrm>
        </p:grpSpPr>
        <p:sp>
          <p:nvSpPr>
            <p:cNvPr id="53" name="Oval 7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4" name="Group 7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55" name="Oval 7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6" name="Oval 7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7" name="Oval 7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8" name="Oval 8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59" name="Text Box 81"/>
          <p:cNvSpPr txBox="1">
            <a:spLocks noChangeArrowheads="1"/>
          </p:cNvSpPr>
          <p:nvPr/>
        </p:nvSpPr>
        <p:spPr bwMode="gray">
          <a:xfrm>
            <a:off x="2071670" y="4714884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80808"/>
                </a:solidFill>
              </a:rPr>
              <a:t>4</a:t>
            </a:r>
            <a:endParaRPr lang="en-US" sz="2400" dirty="0">
              <a:solidFill>
                <a:srgbClr val="080808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00298" y="5214950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ПРЕДПРИНИМАТЕЛЬСТВО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 </a:t>
            </a:r>
            <a:endParaRPr lang="en-US" dirty="0"/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gray">
          <a:xfrm>
            <a:off x="4445000" y="3086100"/>
            <a:ext cx="2713038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ltGray">
          <a:xfrm>
            <a:off x="2408238" y="3087688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5" name="Freeform 27"/>
          <p:cNvSpPr>
            <a:spLocks/>
          </p:cNvSpPr>
          <p:nvPr/>
        </p:nvSpPr>
        <p:spPr bwMode="gray">
          <a:xfrm>
            <a:off x="2198688" y="2787650"/>
            <a:ext cx="4425950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ltGray">
          <a:xfrm>
            <a:off x="947738" y="2786063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black">
          <a:xfrm>
            <a:off x="1085850" y="3449638"/>
            <a:ext cx="191451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Труд </a:t>
            </a:r>
            <a:r>
              <a:rPr lang="ru-RU" sz="2800" dirty="0" err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характери-зуется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5072066" y="3571876"/>
            <a:ext cx="187168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2.</a:t>
            </a:r>
          </a:p>
          <a:p>
            <a:pPr algn="ctr"/>
            <a:r>
              <a:rPr lang="ru-RU" sz="28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ПРОИЗВОДИТЕЛЬ-НОСТЬ</a:t>
            </a:r>
            <a:endParaRPr lang="en-US" sz="28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642910" y="1357298"/>
            <a:ext cx="7858180" cy="1311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latin typeface="Calibri" pitchFamily="34" charset="0"/>
              </a:rPr>
              <a:t>СОВОКУПНОСТЬ УМСТВЕННЫХ И ФИЗИЧЕСКИХ СПОСОБ-НОСТЕЙ,</a:t>
            </a:r>
            <a:r>
              <a:rPr lang="ru-RU" sz="2400" dirty="0" smtClean="0">
                <a:latin typeface="Calibri" pitchFamily="34" charset="0"/>
                <a:cs typeface="Arial" charset="0"/>
              </a:rPr>
              <a:t> ИСПОЛЬЗУЕМЫЕ ЛЮДЬМИ В ПРОЦЕССЕ СОЗДА-НИЯ МАТЕРИАЛЬНЫХ БЛАГ.</a:t>
            </a:r>
            <a:endParaRPr lang="en-US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3278188" y="3667125"/>
            <a:ext cx="179387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1.</a:t>
            </a:r>
          </a:p>
          <a:p>
            <a:pPr algn="ctr"/>
            <a:r>
              <a:rPr lang="ru-RU" sz="28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ИНТЕНСИ-ВНОСТЬ</a:t>
            </a:r>
            <a:endParaRPr lang="en-US" sz="28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2143116"/>
            <a:ext cx="2142082" cy="393954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</a:t>
            </a:r>
            <a:endParaRPr lang="en-US" dirty="0"/>
          </a:p>
        </p:txBody>
      </p:sp>
      <p:sp>
        <p:nvSpPr>
          <p:cNvPr id="53273" name="AutoShape 25"/>
          <p:cNvSpPr>
            <a:spLocks noChangeArrowheads="1"/>
          </p:cNvSpPr>
          <p:nvPr/>
        </p:nvSpPr>
        <p:spPr bwMode="gray">
          <a:xfrm>
            <a:off x="4445000" y="3086100"/>
            <a:ext cx="2713038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4" name="AutoShape 26"/>
          <p:cNvSpPr>
            <a:spLocks noChangeArrowheads="1"/>
          </p:cNvSpPr>
          <p:nvPr/>
        </p:nvSpPr>
        <p:spPr bwMode="ltGray">
          <a:xfrm>
            <a:off x="2408238" y="3087688"/>
            <a:ext cx="2809875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5" name="Freeform 27"/>
          <p:cNvSpPr>
            <a:spLocks/>
          </p:cNvSpPr>
          <p:nvPr/>
        </p:nvSpPr>
        <p:spPr bwMode="gray">
          <a:xfrm>
            <a:off x="2198688" y="2787650"/>
            <a:ext cx="4425950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ltGray">
          <a:xfrm>
            <a:off x="947738" y="2786063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black">
          <a:xfrm>
            <a:off x="1000100" y="3714752"/>
            <a:ext cx="214314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В эту группу включаются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4929190" y="3429000"/>
            <a:ext cx="187168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2.</a:t>
            </a:r>
          </a:p>
          <a:p>
            <a:pPr algn="ctr"/>
            <a:r>
              <a:rPr lang="ru-RU" sz="2800" dirty="0" err="1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Пользова-ние</a:t>
            </a:r>
            <a:r>
              <a:rPr lang="ru-RU" sz="28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 землёй</a:t>
            </a:r>
            <a:endParaRPr lang="en-US" sz="28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642910" y="1357298"/>
            <a:ext cx="7858180" cy="4782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ru-RU" sz="2400" dirty="0" smtClean="0">
                <a:latin typeface="Calibri" pitchFamily="34" charset="0"/>
              </a:rPr>
              <a:t>ВСЕ ВИДЫ ПРИРОДНЫХ РЕСУРСОВ.</a:t>
            </a:r>
            <a:endParaRPr lang="en-US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3214678" y="3286124"/>
            <a:ext cx="179387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1.</a:t>
            </a:r>
          </a:p>
          <a:p>
            <a:pPr algn="ctr"/>
            <a:r>
              <a:rPr lang="ru-RU" sz="2800" dirty="0" smtClean="0">
                <a:solidFill>
                  <a:srgbClr val="111111"/>
                </a:solidFill>
                <a:latin typeface="Calibri" pitchFamily="34" charset="0"/>
                <a:cs typeface="Arial" charset="0"/>
              </a:rPr>
              <a:t>Даровые блага природы</a:t>
            </a:r>
            <a:endParaRPr lang="en-US" sz="2800" dirty="0">
              <a:solidFill>
                <a:srgbClr val="11111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143116"/>
            <a:ext cx="2142082" cy="393954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2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номика-2 наука и хозяйство">
  <a:themeElements>
    <a:clrScheme name="Default Design 2">
      <a:dk1>
        <a:srgbClr val="000000"/>
      </a:dk1>
      <a:lt1>
        <a:srgbClr val="FFFFFF"/>
      </a:lt1>
      <a:dk2>
        <a:srgbClr val="15559B"/>
      </a:dk2>
      <a:lt2>
        <a:srgbClr val="E7F9FF"/>
      </a:lt2>
      <a:accent1>
        <a:srgbClr val="1A98C0"/>
      </a:accent1>
      <a:accent2>
        <a:srgbClr val="B46C0C"/>
      </a:accent2>
      <a:accent3>
        <a:srgbClr val="AAB4CB"/>
      </a:accent3>
      <a:accent4>
        <a:srgbClr val="DADADA"/>
      </a:accent4>
      <a:accent5>
        <a:srgbClr val="ABCADC"/>
      </a:accent5>
      <a:accent6>
        <a:srgbClr val="A3610A"/>
      </a:accent6>
      <a:hlink>
        <a:srgbClr val="BCB808"/>
      </a:hlink>
      <a:folHlink>
        <a:srgbClr val="169E74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Экономика-2 наука и хозяйство</Template>
  <TotalTime>133</TotalTime>
  <Words>478</Words>
  <Application>Microsoft Office PowerPoint</Application>
  <PresentationFormat>Экран (4:3)</PresentationFormat>
  <Paragraphs>113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Tw Cen MT</vt:lpstr>
      <vt:lpstr>Verdana</vt:lpstr>
      <vt:lpstr>Wingdings</vt:lpstr>
      <vt:lpstr>Calibri</vt:lpstr>
      <vt:lpstr>Arial Black</vt:lpstr>
      <vt:lpstr>Экономика-2 наука и хозяйство</vt:lpstr>
      <vt:lpstr>Экономика: наука и хозяйство.</vt:lpstr>
      <vt:lpstr>План</vt:lpstr>
      <vt:lpstr>Экономика и экономичес-кая деятельность.</vt:lpstr>
      <vt:lpstr>Процесс преобразования объектов природы.</vt:lpstr>
      <vt:lpstr>Экономика и экономичес-кая деятельность.</vt:lpstr>
      <vt:lpstr>Слайд 6</vt:lpstr>
      <vt:lpstr>Факторы производства</vt:lpstr>
      <vt:lpstr>Труд </vt:lpstr>
      <vt:lpstr>Земля</vt:lpstr>
      <vt:lpstr>Капитал </vt:lpstr>
      <vt:lpstr>Предпринимательство  </vt:lpstr>
      <vt:lpstr>Задачей экономической науки является</vt:lpstr>
      <vt:lpstr>Верны ли следующие суждения о прибыли как результате хозяйственной деятельности.</vt:lpstr>
      <vt:lpstr>Запишите слово, пропущенное в схеме</vt:lpstr>
      <vt:lpstr>Измерители экономической деятельности</vt:lpstr>
      <vt:lpstr>ДОМАШНЕЕ ЗАДАНИЕ: §1 – до конца; зад. 2 с. 16 (письм.), ост. устно.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Экономика: наука и хозяйство.</dc:title>
  <dc:creator>Марина</dc:creator>
  <cp:lastModifiedBy>Марина</cp:lastModifiedBy>
  <cp:revision>17</cp:revision>
  <dcterms:created xsi:type="dcterms:W3CDTF">2013-09-11T20:56:30Z</dcterms:created>
  <dcterms:modified xsi:type="dcterms:W3CDTF">2013-09-11T23:10:27Z</dcterms:modified>
</cp:coreProperties>
</file>