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8" r:id="rId4"/>
    <p:sldId id="287" r:id="rId5"/>
    <p:sldId id="277" r:id="rId6"/>
    <p:sldId id="300" r:id="rId7"/>
    <p:sldId id="260" r:id="rId8"/>
    <p:sldId id="308" r:id="rId9"/>
    <p:sldId id="293" r:id="rId10"/>
    <p:sldId id="259" r:id="rId11"/>
    <p:sldId id="263" r:id="rId12"/>
    <p:sldId id="28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5F5F5F"/>
    <a:srgbClr val="DDDDDD"/>
    <a:srgbClr val="FEFEFE"/>
    <a:srgbClr val="FF9933"/>
    <a:srgbClr val="FF6600"/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8" autoAdjust="0"/>
    <p:restoredTop sz="94647" autoAdjust="0"/>
  </p:normalViewPr>
  <p:slideViewPr>
    <p:cSldViewPr>
      <p:cViewPr varScale="1">
        <p:scale>
          <a:sx n="104" d="100"/>
          <a:sy n="104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Freeform 409"/>
          <p:cNvSpPr>
            <a:spLocks/>
          </p:cNvSpPr>
          <p:nvPr/>
        </p:nvSpPr>
        <p:spPr bwMode="hidden">
          <a:xfrm>
            <a:off x="0" y="1981200"/>
            <a:ext cx="4257675" cy="2068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9" y="196"/>
              </a:cxn>
              <a:cxn ang="0">
                <a:pos x="2006" y="975"/>
              </a:cxn>
              <a:cxn ang="0">
                <a:pos x="2666" y="1296"/>
              </a:cxn>
              <a:cxn ang="0">
                <a:pos x="1911" y="1015"/>
              </a:cxn>
              <a:cxn ang="0">
                <a:pos x="1111" y="460"/>
              </a:cxn>
              <a:cxn ang="0">
                <a:pos x="9" y="446"/>
              </a:cxn>
            </a:cxnLst>
            <a:rect l="0" t="0" r="r" b="b"/>
            <a:pathLst>
              <a:path w="2682" h="1303">
                <a:moveTo>
                  <a:pt x="0" y="0"/>
                </a:moveTo>
                <a:cubicBezTo>
                  <a:pt x="185" y="34"/>
                  <a:pt x="775" y="34"/>
                  <a:pt x="1109" y="196"/>
                </a:cubicBezTo>
                <a:cubicBezTo>
                  <a:pt x="1443" y="358"/>
                  <a:pt x="1747" y="792"/>
                  <a:pt x="2006" y="975"/>
                </a:cubicBezTo>
                <a:cubicBezTo>
                  <a:pt x="2265" y="1158"/>
                  <a:pt x="2682" y="1289"/>
                  <a:pt x="2666" y="1296"/>
                </a:cubicBezTo>
                <a:cubicBezTo>
                  <a:pt x="2650" y="1303"/>
                  <a:pt x="2170" y="1154"/>
                  <a:pt x="1911" y="1015"/>
                </a:cubicBezTo>
                <a:cubicBezTo>
                  <a:pt x="1652" y="876"/>
                  <a:pt x="1428" y="555"/>
                  <a:pt x="1111" y="460"/>
                </a:cubicBezTo>
                <a:cubicBezTo>
                  <a:pt x="794" y="365"/>
                  <a:pt x="238" y="449"/>
                  <a:pt x="9" y="446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75" name="Freeform 403"/>
          <p:cNvSpPr>
            <a:spLocks/>
          </p:cNvSpPr>
          <p:nvPr/>
        </p:nvSpPr>
        <p:spPr bwMode="hidden">
          <a:xfrm>
            <a:off x="-11113" y="0"/>
            <a:ext cx="5145088" cy="433863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552" y="847"/>
              </a:cxn>
              <a:cxn ang="0">
                <a:pos x="2365" y="2148"/>
              </a:cxn>
              <a:cxn ang="0">
                <a:pos x="3098" y="2664"/>
              </a:cxn>
              <a:cxn ang="0">
                <a:pos x="2197" y="2247"/>
              </a:cxn>
              <a:cxn ang="0">
                <a:pos x="1274" y="1288"/>
              </a:cxn>
              <a:cxn ang="0">
                <a:pos x="0" y="901"/>
              </a:cxn>
            </a:cxnLst>
            <a:rect l="0" t="0" r="r" b="b"/>
            <a:pathLst>
              <a:path w="3241" h="2733">
                <a:moveTo>
                  <a:pt x="7" y="0"/>
                </a:moveTo>
                <a:cubicBezTo>
                  <a:pt x="265" y="141"/>
                  <a:pt x="1159" y="489"/>
                  <a:pt x="1552" y="847"/>
                </a:cubicBezTo>
                <a:cubicBezTo>
                  <a:pt x="1945" y="1205"/>
                  <a:pt x="2107" y="1845"/>
                  <a:pt x="2365" y="2148"/>
                </a:cubicBezTo>
                <a:cubicBezTo>
                  <a:pt x="2623" y="2451"/>
                  <a:pt x="3126" y="2648"/>
                  <a:pt x="3098" y="2664"/>
                </a:cubicBezTo>
                <a:cubicBezTo>
                  <a:pt x="3241" y="2733"/>
                  <a:pt x="2487" y="2487"/>
                  <a:pt x="2197" y="2247"/>
                </a:cubicBezTo>
                <a:cubicBezTo>
                  <a:pt x="1893" y="2018"/>
                  <a:pt x="1640" y="1512"/>
                  <a:pt x="1274" y="1288"/>
                </a:cubicBezTo>
                <a:cubicBezTo>
                  <a:pt x="927" y="1034"/>
                  <a:pt x="265" y="982"/>
                  <a:pt x="0" y="901"/>
                </a:cubicBezTo>
              </a:path>
            </a:pathLst>
          </a:custGeom>
          <a:gradFill rotWithShape="1">
            <a:gsLst>
              <a:gs pos="0">
                <a:srgbClr val="FFFFFF">
                  <a:alpha val="21001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76" name="Freeform 404"/>
          <p:cNvSpPr>
            <a:spLocks/>
          </p:cNvSpPr>
          <p:nvPr/>
        </p:nvSpPr>
        <p:spPr bwMode="hidden">
          <a:xfrm>
            <a:off x="3581400" y="0"/>
            <a:ext cx="2522538" cy="461327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959" y="1027"/>
              </a:cxn>
              <a:cxn ang="0">
                <a:pos x="1153" y="2216"/>
              </a:cxn>
              <a:cxn ang="0">
                <a:pos x="1589" y="2905"/>
              </a:cxn>
              <a:cxn ang="0">
                <a:pos x="1302" y="2209"/>
              </a:cxn>
              <a:cxn ang="0">
                <a:pos x="1399" y="994"/>
              </a:cxn>
              <a:cxn ang="0">
                <a:pos x="876" y="0"/>
              </a:cxn>
            </a:cxnLst>
            <a:rect l="0" t="0" r="r" b="b"/>
            <a:pathLst>
              <a:path w="1589" h="2906">
                <a:moveTo>
                  <a:pt x="0" y="12"/>
                </a:moveTo>
                <a:cubicBezTo>
                  <a:pt x="160" y="181"/>
                  <a:pt x="767" y="660"/>
                  <a:pt x="959" y="1027"/>
                </a:cubicBezTo>
                <a:cubicBezTo>
                  <a:pt x="1151" y="1394"/>
                  <a:pt x="1048" y="1903"/>
                  <a:pt x="1153" y="2216"/>
                </a:cubicBezTo>
                <a:cubicBezTo>
                  <a:pt x="1258" y="2529"/>
                  <a:pt x="1564" y="2906"/>
                  <a:pt x="1589" y="2905"/>
                </a:cubicBezTo>
                <a:cubicBezTo>
                  <a:pt x="1554" y="2859"/>
                  <a:pt x="1334" y="2527"/>
                  <a:pt x="1302" y="2209"/>
                </a:cubicBezTo>
                <a:cubicBezTo>
                  <a:pt x="1270" y="1891"/>
                  <a:pt x="1470" y="1362"/>
                  <a:pt x="1399" y="994"/>
                </a:cubicBezTo>
                <a:cubicBezTo>
                  <a:pt x="1328" y="626"/>
                  <a:pt x="985" y="207"/>
                  <a:pt x="876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77" name="Freeform 405"/>
          <p:cNvSpPr>
            <a:spLocks/>
          </p:cNvSpPr>
          <p:nvPr/>
        </p:nvSpPr>
        <p:spPr bwMode="hidden">
          <a:xfrm>
            <a:off x="6294438" y="1366838"/>
            <a:ext cx="2849562" cy="3324225"/>
          </a:xfrm>
          <a:custGeom>
            <a:avLst/>
            <a:gdLst/>
            <a:ahLst/>
            <a:cxnLst>
              <a:cxn ang="0">
                <a:pos x="1788" y="0"/>
              </a:cxn>
              <a:cxn ang="0">
                <a:pos x="1795" y="1185"/>
              </a:cxn>
              <a:cxn ang="0">
                <a:pos x="453" y="1409"/>
              </a:cxn>
              <a:cxn ang="0">
                <a:pos x="13" y="2080"/>
              </a:cxn>
              <a:cxn ang="0">
                <a:pos x="501" y="1145"/>
              </a:cxn>
              <a:cxn ang="0">
                <a:pos x="1781" y="13"/>
              </a:cxn>
            </a:cxnLst>
            <a:rect l="0" t="0" r="r" b="b"/>
            <a:pathLst>
              <a:path w="1795" h="2094">
                <a:moveTo>
                  <a:pt x="1788" y="0"/>
                </a:moveTo>
                <a:lnTo>
                  <a:pt x="1795" y="1185"/>
                </a:lnTo>
                <a:cubicBezTo>
                  <a:pt x="1504" y="1538"/>
                  <a:pt x="746" y="1250"/>
                  <a:pt x="453" y="1409"/>
                </a:cubicBezTo>
                <a:cubicBezTo>
                  <a:pt x="156" y="1558"/>
                  <a:pt x="13" y="2094"/>
                  <a:pt x="13" y="2080"/>
                </a:cubicBezTo>
                <a:cubicBezTo>
                  <a:pt x="13" y="2066"/>
                  <a:pt x="0" y="1389"/>
                  <a:pt x="501" y="1145"/>
                </a:cubicBezTo>
                <a:cubicBezTo>
                  <a:pt x="1002" y="901"/>
                  <a:pt x="1619" y="860"/>
                  <a:pt x="1781" y="13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79" name="Freeform 407"/>
          <p:cNvSpPr>
            <a:spLocks/>
          </p:cNvSpPr>
          <p:nvPr/>
        </p:nvSpPr>
        <p:spPr bwMode="hidden">
          <a:xfrm>
            <a:off x="5562600" y="-22225"/>
            <a:ext cx="3290888" cy="47021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92" y="997"/>
              </a:cxn>
              <a:cxn ang="0">
                <a:pos x="203" y="2149"/>
              </a:cxn>
              <a:cxn ang="0">
                <a:pos x="399" y="2955"/>
              </a:cxn>
              <a:cxn ang="0">
                <a:pos x="514" y="2108"/>
              </a:cxn>
              <a:cxn ang="0">
                <a:pos x="1273" y="1410"/>
              </a:cxn>
              <a:cxn ang="0">
                <a:pos x="1883" y="739"/>
              </a:cxn>
              <a:cxn ang="0">
                <a:pos x="2073" y="0"/>
              </a:cxn>
            </a:cxnLst>
            <a:rect l="0" t="0" r="r" b="b"/>
            <a:pathLst>
              <a:path w="2073" h="2962">
                <a:moveTo>
                  <a:pt x="0" y="8"/>
                </a:moveTo>
                <a:cubicBezTo>
                  <a:pt x="65" y="173"/>
                  <a:pt x="358" y="640"/>
                  <a:pt x="392" y="997"/>
                </a:cubicBezTo>
                <a:cubicBezTo>
                  <a:pt x="426" y="1354"/>
                  <a:pt x="202" y="1823"/>
                  <a:pt x="203" y="2149"/>
                </a:cubicBezTo>
                <a:cubicBezTo>
                  <a:pt x="204" y="2475"/>
                  <a:pt x="347" y="2962"/>
                  <a:pt x="399" y="2955"/>
                </a:cubicBezTo>
                <a:cubicBezTo>
                  <a:pt x="399" y="2962"/>
                  <a:pt x="389" y="2371"/>
                  <a:pt x="514" y="2108"/>
                </a:cubicBezTo>
                <a:cubicBezTo>
                  <a:pt x="660" y="1851"/>
                  <a:pt x="901" y="1728"/>
                  <a:pt x="1273" y="1410"/>
                </a:cubicBezTo>
                <a:cubicBezTo>
                  <a:pt x="1645" y="1092"/>
                  <a:pt x="1750" y="974"/>
                  <a:pt x="1883" y="739"/>
                </a:cubicBezTo>
                <a:cubicBezTo>
                  <a:pt x="2016" y="504"/>
                  <a:pt x="2034" y="154"/>
                  <a:pt x="2073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7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460" name="Picture 388" descr="02"/>
          <p:cNvPicPr>
            <a:picLocks noChangeAspect="1" noChangeArrowheads="1"/>
          </p:cNvPicPr>
          <p:nvPr/>
        </p:nvPicPr>
        <p:blipFill>
          <a:blip r:embed="rId2" cstate="print"/>
          <a:srcRect t="12790"/>
          <a:stretch>
            <a:fillRect/>
          </a:stretch>
        </p:blipFill>
        <p:spPr bwMode="gray">
          <a:xfrm>
            <a:off x="0" y="2971800"/>
            <a:ext cx="9144000" cy="3886200"/>
          </a:xfrm>
          <a:prstGeom prst="rect">
            <a:avLst/>
          </a:prstGeom>
          <a:noFill/>
        </p:spPr>
      </p:pic>
      <p:sp>
        <p:nvSpPr>
          <p:cNvPr id="3321" name="Rectangle 249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561975" y="434975"/>
            <a:ext cx="7772400" cy="1470025"/>
          </a:xfrm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/>
          <a:lstStyle>
            <a:lvl1pPr>
              <a:defRPr sz="6900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322" name="Rectangle 250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609600" y="2286000"/>
            <a:ext cx="64008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3463" name="Picture 391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54063" y="2971800"/>
            <a:ext cx="2827337" cy="38862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90800" y="6477000"/>
            <a:ext cx="21336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461125"/>
            <a:ext cx="15240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905000" y="6477000"/>
            <a:ext cx="533400" cy="24447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AE6E0044-EAA2-4B87-94F2-80788540D7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34" name="Text Box 262"/>
          <p:cNvSpPr txBox="1">
            <a:spLocks noChangeArrowheads="1"/>
          </p:cNvSpPr>
          <p:nvPr/>
        </p:nvSpPr>
        <p:spPr bwMode="gray">
          <a:xfrm>
            <a:off x="7315200" y="1365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" grpId="0" animBg="1"/>
      <p:bldP spid="3475" grpId="0" animBg="1"/>
      <p:bldP spid="3476" grpId="0" animBg="1"/>
      <p:bldP spid="3477" grpId="0" animBg="1"/>
      <p:bldP spid="347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A1117-C6C1-4F84-821A-30741D80E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BC050-B7CA-49A0-9BF1-B90AE4DA2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362200" y="64579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61125"/>
            <a:ext cx="1752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48200" y="64770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fld id="{D6A0354C-558F-46DB-B4AD-C7429DFD2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D5FD9-0375-42AD-9704-CA1D0B37E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58E5D-8F60-40FE-A9F4-5B00FF415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2F243-4769-4502-ABA1-AB3232F06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72C88-6475-437D-9FC7-31E52EB22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15128-3EB8-4759-B39E-6F117A03A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95094-14EB-4EB5-8BEC-1EF59448F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F6998-7FE4-4BEC-86BE-671D95244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28BE3-DC08-4BA1-A437-20DEA761F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roup 214"/>
          <p:cNvGrpSpPr>
            <a:grpSpLocks/>
          </p:cNvGrpSpPr>
          <p:nvPr/>
        </p:nvGrpSpPr>
        <p:grpSpPr bwMode="auto">
          <a:xfrm>
            <a:off x="-31750" y="-22225"/>
            <a:ext cx="9197975" cy="6907213"/>
            <a:chOff x="-20" y="-14"/>
            <a:chExt cx="5794" cy="4351"/>
          </a:xfrm>
        </p:grpSpPr>
        <p:sp>
          <p:nvSpPr>
            <p:cNvPr id="1230" name="Freeform 206"/>
            <p:cNvSpPr>
              <a:spLocks/>
            </p:cNvSpPr>
            <p:nvPr userDrawn="1"/>
          </p:nvSpPr>
          <p:spPr bwMode="hidden">
            <a:xfrm>
              <a:off x="0" y="2400"/>
              <a:ext cx="4303" cy="1464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1283" y="266"/>
                </a:cxn>
                <a:cxn ang="0">
                  <a:pos x="2711" y="1117"/>
                </a:cxn>
                <a:cxn ang="0">
                  <a:pos x="3429" y="1368"/>
                </a:cxn>
                <a:cxn ang="0">
                  <a:pos x="4215" y="1429"/>
                </a:cxn>
                <a:cxn ang="0">
                  <a:pos x="3409" y="1395"/>
                </a:cxn>
                <a:cxn ang="0">
                  <a:pos x="2663" y="1192"/>
                </a:cxn>
                <a:cxn ang="0">
                  <a:pos x="1340" y="570"/>
                </a:cxn>
                <a:cxn ang="0">
                  <a:pos x="15" y="770"/>
                </a:cxn>
              </a:cxnLst>
              <a:rect l="0" t="0" r="r" b="b"/>
              <a:pathLst>
                <a:path w="4303" h="1464">
                  <a:moveTo>
                    <a:pt x="0" y="100"/>
                  </a:moveTo>
                  <a:cubicBezTo>
                    <a:pt x="576" y="0"/>
                    <a:pt x="837" y="95"/>
                    <a:pt x="1283" y="266"/>
                  </a:cubicBezTo>
                  <a:cubicBezTo>
                    <a:pt x="1735" y="435"/>
                    <a:pt x="2353" y="933"/>
                    <a:pt x="2711" y="1117"/>
                  </a:cubicBezTo>
                  <a:cubicBezTo>
                    <a:pt x="3069" y="1301"/>
                    <a:pt x="3178" y="1316"/>
                    <a:pt x="3429" y="1368"/>
                  </a:cubicBezTo>
                  <a:cubicBezTo>
                    <a:pt x="3680" y="1420"/>
                    <a:pt x="4218" y="1424"/>
                    <a:pt x="4215" y="1429"/>
                  </a:cubicBezTo>
                  <a:cubicBezTo>
                    <a:pt x="4303" y="1464"/>
                    <a:pt x="3671" y="1434"/>
                    <a:pt x="3409" y="1395"/>
                  </a:cubicBezTo>
                  <a:cubicBezTo>
                    <a:pt x="3150" y="1356"/>
                    <a:pt x="3008" y="1330"/>
                    <a:pt x="2663" y="1192"/>
                  </a:cubicBezTo>
                  <a:cubicBezTo>
                    <a:pt x="2320" y="1033"/>
                    <a:pt x="2031" y="841"/>
                    <a:pt x="1340" y="570"/>
                  </a:cubicBezTo>
                  <a:cubicBezTo>
                    <a:pt x="649" y="298"/>
                    <a:pt x="173" y="657"/>
                    <a:pt x="15" y="770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alpha val="8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5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" name="Freeform 207"/>
            <p:cNvSpPr>
              <a:spLocks/>
            </p:cNvSpPr>
            <p:nvPr userDrawn="1"/>
          </p:nvSpPr>
          <p:spPr bwMode="hidden">
            <a:xfrm>
              <a:off x="0" y="1968"/>
              <a:ext cx="3102" cy="17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89" y="561"/>
                </a:cxn>
                <a:cxn ang="0">
                  <a:pos x="2067" y="1089"/>
                </a:cxn>
                <a:cxn ang="0">
                  <a:pos x="2846" y="1692"/>
                </a:cxn>
                <a:cxn ang="0">
                  <a:pos x="2846" y="1699"/>
                </a:cxn>
                <a:cxn ang="0">
                  <a:pos x="1308" y="703"/>
                </a:cxn>
                <a:cxn ang="0">
                  <a:pos x="7" y="442"/>
                </a:cxn>
                <a:cxn ang="0">
                  <a:pos x="0" y="5"/>
                </a:cxn>
              </a:cxnLst>
              <a:rect l="0" t="0" r="r" b="b"/>
              <a:pathLst>
                <a:path w="3102" h="1864">
                  <a:moveTo>
                    <a:pt x="7" y="0"/>
                  </a:moveTo>
                  <a:cubicBezTo>
                    <a:pt x="457" y="100"/>
                    <a:pt x="1064" y="324"/>
                    <a:pt x="1389" y="561"/>
                  </a:cubicBezTo>
                  <a:cubicBezTo>
                    <a:pt x="1714" y="798"/>
                    <a:pt x="1824" y="901"/>
                    <a:pt x="2067" y="1089"/>
                  </a:cubicBezTo>
                  <a:cubicBezTo>
                    <a:pt x="2310" y="1277"/>
                    <a:pt x="2716" y="1590"/>
                    <a:pt x="2846" y="1692"/>
                  </a:cubicBezTo>
                  <a:cubicBezTo>
                    <a:pt x="2976" y="1794"/>
                    <a:pt x="3102" y="1864"/>
                    <a:pt x="2846" y="1699"/>
                  </a:cubicBezTo>
                  <a:cubicBezTo>
                    <a:pt x="2590" y="1534"/>
                    <a:pt x="1525" y="798"/>
                    <a:pt x="1308" y="703"/>
                  </a:cubicBezTo>
                  <a:cubicBezTo>
                    <a:pt x="1091" y="608"/>
                    <a:pt x="768" y="447"/>
                    <a:pt x="7" y="442"/>
                  </a:cubicBezTo>
                  <a:lnTo>
                    <a:pt x="0" y="5"/>
                  </a:lnTo>
                </a:path>
              </a:pathLst>
            </a:custGeom>
            <a:gradFill rotWithShape="1">
              <a:gsLst>
                <a:gs pos="0">
                  <a:schemeClr val="tx1">
                    <a:alpha val="10001"/>
                  </a:schemeClr>
                </a:gs>
                <a:gs pos="100000">
                  <a:schemeClr val="tx1">
                    <a:gamma/>
                    <a:shade val="72549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2" name="Freeform 208"/>
            <p:cNvSpPr>
              <a:spLocks/>
            </p:cNvSpPr>
            <p:nvPr userDrawn="1"/>
          </p:nvSpPr>
          <p:spPr bwMode="hidden">
            <a:xfrm>
              <a:off x="2440" y="-7"/>
              <a:ext cx="2160" cy="334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1362" y="922"/>
                </a:cxn>
                <a:cxn ang="0">
                  <a:pos x="1504" y="2026"/>
                </a:cxn>
                <a:cxn ang="0">
                  <a:pos x="1707" y="2792"/>
                </a:cxn>
                <a:cxn ang="0">
                  <a:pos x="2141" y="3327"/>
                </a:cxn>
                <a:cxn ang="0">
                  <a:pos x="1755" y="2785"/>
                </a:cxn>
                <a:cxn ang="0">
                  <a:pos x="1646" y="1979"/>
                </a:cxn>
                <a:cxn ang="0">
                  <a:pos x="1721" y="854"/>
                </a:cxn>
                <a:cxn ang="0">
                  <a:pos x="1328" y="0"/>
                </a:cxn>
                <a:cxn ang="0">
                  <a:pos x="0" y="0"/>
                </a:cxn>
              </a:cxnLst>
              <a:rect l="0" t="0" r="r" b="b"/>
              <a:pathLst>
                <a:path w="2160" h="3347">
                  <a:moveTo>
                    <a:pt x="6" y="7"/>
                  </a:moveTo>
                  <a:cubicBezTo>
                    <a:pt x="352" y="61"/>
                    <a:pt x="1158" y="339"/>
                    <a:pt x="1362" y="922"/>
                  </a:cubicBezTo>
                  <a:cubicBezTo>
                    <a:pt x="1566" y="1505"/>
                    <a:pt x="1477" y="1694"/>
                    <a:pt x="1504" y="2026"/>
                  </a:cubicBezTo>
                  <a:cubicBezTo>
                    <a:pt x="1531" y="2358"/>
                    <a:pt x="1601" y="2575"/>
                    <a:pt x="1707" y="2792"/>
                  </a:cubicBezTo>
                  <a:cubicBezTo>
                    <a:pt x="1813" y="3009"/>
                    <a:pt x="2133" y="3328"/>
                    <a:pt x="2141" y="3327"/>
                  </a:cubicBezTo>
                  <a:cubicBezTo>
                    <a:pt x="2160" y="3347"/>
                    <a:pt x="1837" y="3010"/>
                    <a:pt x="1755" y="2785"/>
                  </a:cubicBezTo>
                  <a:cubicBezTo>
                    <a:pt x="1673" y="2560"/>
                    <a:pt x="1652" y="2301"/>
                    <a:pt x="1646" y="1979"/>
                  </a:cubicBezTo>
                  <a:cubicBezTo>
                    <a:pt x="1640" y="1657"/>
                    <a:pt x="1774" y="1184"/>
                    <a:pt x="1721" y="854"/>
                  </a:cubicBezTo>
                  <a:cubicBezTo>
                    <a:pt x="1668" y="524"/>
                    <a:pt x="1484" y="129"/>
                    <a:pt x="1328" y="0"/>
                  </a:cubicBez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6000"/>
                  </a:srgbClr>
                </a:gs>
                <a:gs pos="100000">
                  <a:srgbClr val="FFFFFF">
                    <a:gamma/>
                    <a:shade val="54118"/>
                    <a:invGamma/>
                    <a:alpha val="3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3" name="Freeform 209"/>
            <p:cNvSpPr>
              <a:spLocks/>
            </p:cNvSpPr>
            <p:nvPr userDrawn="1"/>
          </p:nvSpPr>
          <p:spPr bwMode="hidden">
            <a:xfrm>
              <a:off x="4811" y="2069"/>
              <a:ext cx="956" cy="1613"/>
            </a:xfrm>
            <a:custGeom>
              <a:avLst/>
              <a:gdLst/>
              <a:ahLst/>
              <a:cxnLst>
                <a:cxn ang="0">
                  <a:pos x="942" y="38"/>
                </a:cxn>
                <a:cxn ang="0">
                  <a:pos x="956" y="741"/>
                </a:cxn>
                <a:cxn ang="0">
                  <a:pos x="312" y="804"/>
                </a:cxn>
                <a:cxn ang="0">
                  <a:pos x="61" y="1570"/>
                </a:cxn>
                <a:cxn ang="0">
                  <a:pos x="197" y="547"/>
                </a:cxn>
                <a:cxn ang="0">
                  <a:pos x="570" y="86"/>
                </a:cxn>
                <a:cxn ang="0">
                  <a:pos x="956" y="32"/>
                </a:cxn>
              </a:cxnLst>
              <a:rect l="0" t="0" r="r" b="b"/>
              <a:pathLst>
                <a:path w="956" h="1613">
                  <a:moveTo>
                    <a:pt x="942" y="38"/>
                  </a:moveTo>
                  <a:lnTo>
                    <a:pt x="956" y="741"/>
                  </a:lnTo>
                  <a:cubicBezTo>
                    <a:pt x="773" y="622"/>
                    <a:pt x="461" y="666"/>
                    <a:pt x="312" y="804"/>
                  </a:cubicBezTo>
                  <a:cubicBezTo>
                    <a:pt x="163" y="942"/>
                    <a:pt x="80" y="1613"/>
                    <a:pt x="61" y="1570"/>
                  </a:cubicBezTo>
                  <a:cubicBezTo>
                    <a:pt x="74" y="1611"/>
                    <a:pt x="0" y="891"/>
                    <a:pt x="197" y="547"/>
                  </a:cubicBezTo>
                  <a:cubicBezTo>
                    <a:pt x="394" y="203"/>
                    <a:pt x="446" y="194"/>
                    <a:pt x="570" y="86"/>
                  </a:cubicBezTo>
                  <a:cubicBezTo>
                    <a:pt x="697" y="0"/>
                    <a:pt x="881" y="18"/>
                    <a:pt x="956" y="32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5000"/>
                  </a:srgbClr>
                </a:gs>
                <a:gs pos="100000">
                  <a:srgbClr val="FFFFFF">
                    <a:alpha val="6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4" name="Freeform 210"/>
            <p:cNvSpPr>
              <a:spLocks/>
            </p:cNvSpPr>
            <p:nvPr userDrawn="1"/>
          </p:nvSpPr>
          <p:spPr bwMode="hidden">
            <a:xfrm>
              <a:off x="4120" y="-14"/>
              <a:ext cx="1654" cy="387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30" y="881"/>
                </a:cxn>
                <a:cxn ang="0">
                  <a:pos x="61" y="2054"/>
                </a:cxn>
                <a:cxn ang="0">
                  <a:pos x="183" y="2901"/>
                </a:cxn>
                <a:cxn ang="0">
                  <a:pos x="777" y="3867"/>
                </a:cxn>
                <a:cxn ang="0">
                  <a:pos x="542" y="2840"/>
                </a:cxn>
                <a:cxn ang="0">
                  <a:pos x="705" y="2054"/>
                </a:cxn>
                <a:cxn ang="0">
                  <a:pos x="1410" y="983"/>
                </a:cxn>
                <a:cxn ang="0">
                  <a:pos x="1654" y="0"/>
                </a:cxn>
                <a:cxn ang="0">
                  <a:pos x="1626" y="14"/>
                </a:cxn>
                <a:cxn ang="0">
                  <a:pos x="95" y="14"/>
                </a:cxn>
                <a:cxn ang="0">
                  <a:pos x="0" y="21"/>
                </a:cxn>
              </a:cxnLst>
              <a:rect l="0" t="0" r="r" b="b"/>
              <a:pathLst>
                <a:path w="1654" h="3877">
                  <a:moveTo>
                    <a:pt x="0" y="21"/>
                  </a:moveTo>
                  <a:cubicBezTo>
                    <a:pt x="129" y="312"/>
                    <a:pt x="215" y="536"/>
                    <a:pt x="230" y="881"/>
                  </a:cubicBezTo>
                  <a:cubicBezTo>
                    <a:pt x="240" y="1220"/>
                    <a:pt x="69" y="1717"/>
                    <a:pt x="61" y="2054"/>
                  </a:cubicBezTo>
                  <a:cubicBezTo>
                    <a:pt x="53" y="2391"/>
                    <a:pt x="64" y="2599"/>
                    <a:pt x="183" y="2901"/>
                  </a:cubicBezTo>
                  <a:cubicBezTo>
                    <a:pt x="302" y="3203"/>
                    <a:pt x="717" y="3877"/>
                    <a:pt x="777" y="3867"/>
                  </a:cubicBezTo>
                  <a:cubicBezTo>
                    <a:pt x="777" y="3860"/>
                    <a:pt x="566" y="3131"/>
                    <a:pt x="542" y="2840"/>
                  </a:cubicBezTo>
                  <a:cubicBezTo>
                    <a:pt x="530" y="2538"/>
                    <a:pt x="560" y="2363"/>
                    <a:pt x="705" y="2054"/>
                  </a:cubicBezTo>
                  <a:cubicBezTo>
                    <a:pt x="850" y="1745"/>
                    <a:pt x="1252" y="1325"/>
                    <a:pt x="1410" y="983"/>
                  </a:cubicBezTo>
                  <a:cubicBezTo>
                    <a:pt x="1568" y="641"/>
                    <a:pt x="1618" y="161"/>
                    <a:pt x="1654" y="0"/>
                  </a:cubicBezTo>
                  <a:lnTo>
                    <a:pt x="1626" y="14"/>
                  </a:lnTo>
                  <a:lnTo>
                    <a:pt x="95" y="14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3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5" name="Freeform 211"/>
            <p:cNvSpPr>
              <a:spLocks/>
            </p:cNvSpPr>
            <p:nvPr userDrawn="1"/>
          </p:nvSpPr>
          <p:spPr bwMode="hidden">
            <a:xfrm>
              <a:off x="-20" y="3299"/>
              <a:ext cx="4601" cy="1038"/>
            </a:xfrm>
            <a:custGeom>
              <a:avLst/>
              <a:gdLst/>
              <a:ahLst/>
              <a:cxnLst>
                <a:cxn ang="0">
                  <a:pos x="6" y="604"/>
                </a:cxn>
                <a:cxn ang="0">
                  <a:pos x="1369" y="15"/>
                </a:cxn>
                <a:cxn ang="0">
                  <a:pos x="3246" y="516"/>
                </a:cxn>
                <a:cxn ang="0">
                  <a:pos x="4574" y="577"/>
                </a:cxn>
                <a:cxn ang="0">
                  <a:pos x="3313" y="679"/>
                </a:cxn>
                <a:cxn ang="0">
                  <a:pos x="1470" y="435"/>
                </a:cxn>
                <a:cxn ang="0">
                  <a:pos x="691" y="1038"/>
                </a:cxn>
                <a:cxn ang="0">
                  <a:pos x="6" y="1038"/>
                </a:cxn>
                <a:cxn ang="0">
                  <a:pos x="0" y="604"/>
                </a:cxn>
              </a:cxnLst>
              <a:rect l="0" t="0" r="r" b="b"/>
              <a:pathLst>
                <a:path w="4601" h="1038">
                  <a:moveTo>
                    <a:pt x="6" y="604"/>
                  </a:moveTo>
                  <a:cubicBezTo>
                    <a:pt x="61" y="428"/>
                    <a:pt x="829" y="30"/>
                    <a:pt x="1369" y="15"/>
                  </a:cubicBezTo>
                  <a:cubicBezTo>
                    <a:pt x="1909" y="0"/>
                    <a:pt x="2712" y="422"/>
                    <a:pt x="3246" y="516"/>
                  </a:cubicBezTo>
                  <a:cubicBezTo>
                    <a:pt x="3780" y="610"/>
                    <a:pt x="4547" y="577"/>
                    <a:pt x="4574" y="577"/>
                  </a:cubicBezTo>
                  <a:cubicBezTo>
                    <a:pt x="4601" y="577"/>
                    <a:pt x="3830" y="703"/>
                    <a:pt x="3313" y="679"/>
                  </a:cubicBezTo>
                  <a:cubicBezTo>
                    <a:pt x="2796" y="655"/>
                    <a:pt x="1907" y="375"/>
                    <a:pt x="1470" y="435"/>
                  </a:cubicBezTo>
                  <a:cubicBezTo>
                    <a:pt x="1033" y="495"/>
                    <a:pt x="725" y="970"/>
                    <a:pt x="691" y="1038"/>
                  </a:cubicBezTo>
                  <a:lnTo>
                    <a:pt x="6" y="1038"/>
                  </a:lnTo>
                  <a:lnTo>
                    <a:pt x="0" y="60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8000"/>
                  </a:srgbClr>
                </a:gs>
                <a:gs pos="100000">
                  <a:srgbClr val="FFFFFF">
                    <a:gamma/>
                    <a:shade val="63529"/>
                    <a:invGamma/>
                    <a:alpha val="5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2362200" y="64579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7200" y="6461125"/>
            <a:ext cx="175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648200" y="6477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67088B41-94AD-4354-BEA1-35A16D4A38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207" name="Picture 183" descr="02"/>
          <p:cNvPicPr>
            <a:picLocks noChangeAspect="1" noChangeArrowheads="1"/>
          </p:cNvPicPr>
          <p:nvPr/>
        </p:nvPicPr>
        <p:blipFill>
          <a:blip r:embed="rId14" cstate="print"/>
          <a:srcRect l="36363" b="35910"/>
          <a:stretch>
            <a:fillRect/>
          </a:stretch>
        </p:blipFill>
        <p:spPr bwMode="gray">
          <a:xfrm>
            <a:off x="6858000" y="5756275"/>
            <a:ext cx="2286000" cy="1122363"/>
          </a:xfrm>
          <a:prstGeom prst="rect">
            <a:avLst/>
          </a:prstGeom>
          <a:noFill/>
        </p:spPr>
      </p:pic>
      <p:pic>
        <p:nvPicPr>
          <p:cNvPr id="1208" name="Picture 184" descr="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7924800" y="5910263"/>
            <a:ext cx="679450" cy="93345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/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Экономика: наука и хозяйство.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7772400" cy="847708"/>
          </a:xfrm>
        </p:spPr>
        <p:txBody>
          <a:bodyPr/>
          <a:lstStyle/>
          <a:p>
            <a:r>
              <a:rPr lang="ru-RU" dirty="0" smtClean="0"/>
              <a:t>Мировая экономика</a:t>
            </a:r>
            <a:endParaRPr lang="en-US" dirty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85786" y="1428736"/>
            <a:ext cx="7924800" cy="2000264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dirty="0"/>
              <a:t> </a:t>
            </a:r>
            <a:r>
              <a:rPr lang="ru-RU" b="1" i="1" dirty="0"/>
              <a:t>З</a:t>
            </a:r>
            <a:r>
              <a:rPr lang="ru-RU" b="1" i="1" dirty="0" smtClean="0"/>
              <a:t>аконы развития мирового </a:t>
            </a:r>
            <a:r>
              <a:rPr lang="ru-RU" b="1" i="1" dirty="0" err="1" smtClean="0"/>
              <a:t>хозяй-ства</a:t>
            </a:r>
            <a:r>
              <a:rPr lang="ru-RU" b="1" i="1" dirty="0" smtClean="0"/>
              <a:t> </a:t>
            </a:r>
            <a:r>
              <a:rPr lang="ru-RU" b="1" dirty="0" smtClean="0"/>
              <a:t>изучает самостоятельная часть экономической науки – </a:t>
            </a:r>
            <a:r>
              <a:rPr lang="ru-RU" b="1" i="1" dirty="0" err="1" smtClean="0"/>
              <a:t>миро-вая</a:t>
            </a:r>
            <a:r>
              <a:rPr lang="ru-RU" b="1" dirty="0" smtClean="0"/>
              <a:t> (международная) </a:t>
            </a:r>
            <a:r>
              <a:rPr lang="ru-RU" b="1" i="1" dirty="0" smtClean="0"/>
              <a:t>экономика</a:t>
            </a:r>
            <a:r>
              <a:rPr lang="ru-RU" b="1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ru-RU" sz="2400" i="1" dirty="0" smtClean="0"/>
              <a:t>Предметом её исследования </a:t>
            </a:r>
            <a:r>
              <a:rPr lang="ru-RU" sz="2400" dirty="0" smtClean="0"/>
              <a:t>могут быть </a:t>
            </a:r>
            <a:r>
              <a:rPr lang="ru-RU" sz="2400" dirty="0" err="1" smtClean="0"/>
              <a:t>между-народная</a:t>
            </a:r>
            <a:r>
              <a:rPr lang="ru-RU" sz="2400" dirty="0" smtClean="0"/>
              <a:t> торговля товарами и услугами, </a:t>
            </a:r>
            <a:r>
              <a:rPr lang="ru-RU" sz="2400" dirty="0" err="1" smtClean="0"/>
              <a:t>движе-ние</a:t>
            </a:r>
            <a:r>
              <a:rPr lang="ru-RU" sz="2400" dirty="0" smtClean="0"/>
              <a:t> капиталов, обмен в области науки и техники, международные валютные отношения и др.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8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Мировая экономика</a:t>
            </a:r>
            <a:endParaRPr lang="en-US" dirty="0"/>
          </a:p>
        </p:txBody>
      </p:sp>
      <p:sp>
        <p:nvSpPr>
          <p:cNvPr id="13359" name="Freeform 47"/>
          <p:cNvSpPr>
            <a:spLocks/>
          </p:cNvSpPr>
          <p:nvPr/>
        </p:nvSpPr>
        <p:spPr bwMode="gray">
          <a:xfrm>
            <a:off x="841375" y="1905000"/>
            <a:ext cx="3659188" cy="1879600"/>
          </a:xfrm>
          <a:custGeom>
            <a:avLst/>
            <a:gdLst/>
            <a:ahLst/>
            <a:cxnLst>
              <a:cxn ang="0">
                <a:pos x="2304" y="691"/>
              </a:cxn>
              <a:cxn ang="0">
                <a:pos x="1991" y="833"/>
              </a:cxn>
              <a:cxn ang="0">
                <a:pos x="1817" y="1184"/>
              </a:cxn>
              <a:cxn ang="0">
                <a:pos x="0" y="1184"/>
              </a:cxn>
              <a:cxn ang="0">
                <a:pos x="0" y="1"/>
              </a:cxn>
              <a:cxn ang="0">
                <a:pos x="2305" y="0"/>
              </a:cxn>
              <a:cxn ang="0">
                <a:pos x="2304" y="691"/>
              </a:cxn>
            </a:cxnLst>
            <a:rect l="0" t="0" r="r" b="b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solidFill>
            <a:schemeClr val="accent2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gray">
          <a:xfrm>
            <a:off x="841375" y="2024063"/>
            <a:ext cx="3652838" cy="422275"/>
          </a:xfrm>
          <a:prstGeom prst="rect">
            <a:avLst/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50000">
                <a:schemeClr val="accent2">
                  <a:gamma/>
                  <a:shade val="89020"/>
                  <a:invGamma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61" name="Freeform 49"/>
          <p:cNvSpPr>
            <a:spLocks/>
          </p:cNvSpPr>
          <p:nvPr/>
        </p:nvSpPr>
        <p:spPr bwMode="gray">
          <a:xfrm>
            <a:off x="4643438" y="1908175"/>
            <a:ext cx="3659187" cy="1879600"/>
          </a:xfrm>
          <a:custGeom>
            <a:avLst/>
            <a:gdLst/>
            <a:ahLst/>
            <a:cxnLst>
              <a:cxn ang="0">
                <a:pos x="1" y="691"/>
              </a:cxn>
              <a:cxn ang="0">
                <a:pos x="314" y="833"/>
              </a:cxn>
              <a:cxn ang="0">
                <a:pos x="481" y="1182"/>
              </a:cxn>
              <a:cxn ang="0">
                <a:pos x="2305" y="1184"/>
              </a:cxn>
              <a:cxn ang="0">
                <a:pos x="2305" y="1"/>
              </a:cxn>
              <a:cxn ang="0">
                <a:pos x="0" y="0"/>
              </a:cxn>
              <a:cxn ang="0">
                <a:pos x="1" y="691"/>
              </a:cxn>
            </a:cxnLst>
            <a:rect l="0" t="0" r="r" b="b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solidFill>
            <a:schemeClr val="fol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ltGray">
          <a:xfrm flipH="1">
            <a:off x="4635500" y="2027238"/>
            <a:ext cx="3663950" cy="422275"/>
          </a:xfrm>
          <a:prstGeom prst="rect">
            <a:avLst/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50000">
                <a:schemeClr val="folHlink">
                  <a:gamma/>
                  <a:shade val="89020"/>
                  <a:invGamma/>
                </a:schemeClr>
              </a:gs>
              <a:gs pos="100000">
                <a:schemeClr val="folHlink">
                  <a:alpha val="8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63" name="Freeform 51"/>
          <p:cNvSpPr>
            <a:spLocks/>
          </p:cNvSpPr>
          <p:nvPr/>
        </p:nvSpPr>
        <p:spPr bwMode="blackGray">
          <a:xfrm>
            <a:off x="838200" y="3914775"/>
            <a:ext cx="3659188" cy="1879600"/>
          </a:xfrm>
          <a:custGeom>
            <a:avLst/>
            <a:gdLst/>
            <a:ahLst/>
            <a:cxnLst>
              <a:cxn ang="0">
                <a:pos x="2304" y="493"/>
              </a:cxn>
              <a:cxn ang="0">
                <a:pos x="1991" y="351"/>
              </a:cxn>
              <a:cxn ang="0">
                <a:pos x="1813" y="1"/>
              </a:cxn>
              <a:cxn ang="0">
                <a:pos x="0" y="0"/>
              </a:cxn>
              <a:cxn ang="0">
                <a:pos x="0" y="1183"/>
              </a:cxn>
              <a:cxn ang="0">
                <a:pos x="2305" y="1184"/>
              </a:cxn>
              <a:cxn ang="0">
                <a:pos x="2304" y="493"/>
              </a:cxn>
            </a:cxnLst>
            <a:rect l="0" t="0" r="r" b="b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solidFill>
            <a:schemeClr val="accent1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64" name="Freeform 52"/>
          <p:cNvSpPr>
            <a:spLocks/>
          </p:cNvSpPr>
          <p:nvPr/>
        </p:nvSpPr>
        <p:spPr bwMode="gray">
          <a:xfrm>
            <a:off x="4640263" y="3905250"/>
            <a:ext cx="3659187" cy="1881188"/>
          </a:xfrm>
          <a:custGeom>
            <a:avLst/>
            <a:gdLst/>
            <a:ahLst/>
            <a:cxnLst>
              <a:cxn ang="0">
                <a:pos x="1" y="494"/>
              </a:cxn>
              <a:cxn ang="0">
                <a:pos x="314" y="352"/>
              </a:cxn>
              <a:cxn ang="0">
                <a:pos x="483" y="0"/>
              </a:cxn>
              <a:cxn ang="0">
                <a:pos x="2305" y="1"/>
              </a:cxn>
              <a:cxn ang="0">
                <a:pos x="2305" y="1184"/>
              </a:cxn>
              <a:cxn ang="0">
                <a:pos x="0" y="1185"/>
              </a:cxn>
              <a:cxn ang="0">
                <a:pos x="1" y="494"/>
              </a:cxn>
            </a:cxnLst>
            <a:rect l="0" t="0" r="r" b="b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solidFill>
            <a:schemeClr val="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65" name="Freeform 53"/>
          <p:cNvSpPr>
            <a:spLocks/>
          </p:cNvSpPr>
          <p:nvPr/>
        </p:nvSpPr>
        <p:spPr bwMode="ltGray">
          <a:xfrm>
            <a:off x="5102225" y="4044950"/>
            <a:ext cx="3186113" cy="461963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80000"/>
                </a:schemeClr>
              </a:gs>
              <a:gs pos="50000">
                <a:schemeClr val="hlink">
                  <a:gamma/>
                  <a:shade val="89020"/>
                  <a:invGamma/>
                </a:schemeClr>
              </a:gs>
              <a:gs pos="100000">
                <a:schemeClr val="hlink">
                  <a:alpha val="8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66" name="Freeform 54"/>
          <p:cNvSpPr>
            <a:spLocks/>
          </p:cNvSpPr>
          <p:nvPr/>
        </p:nvSpPr>
        <p:spPr bwMode="gray">
          <a:xfrm flipH="1">
            <a:off x="838200" y="4021138"/>
            <a:ext cx="3165475" cy="461962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67" name="Rectangle 55"/>
          <p:cNvSpPr>
            <a:spLocks noChangeArrowheads="1"/>
          </p:cNvSpPr>
          <p:nvPr/>
        </p:nvSpPr>
        <p:spPr bwMode="gray">
          <a:xfrm>
            <a:off x="987425" y="2027238"/>
            <a:ext cx="2257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государство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368" name="Rectangle 56"/>
          <p:cNvSpPr>
            <a:spLocks noChangeArrowheads="1"/>
          </p:cNvSpPr>
          <p:nvPr/>
        </p:nvSpPr>
        <p:spPr bwMode="gray">
          <a:xfrm>
            <a:off x="987425" y="4049713"/>
            <a:ext cx="2257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семья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369" name="Rectangle 57"/>
          <p:cNvSpPr>
            <a:spLocks noChangeArrowheads="1"/>
          </p:cNvSpPr>
          <p:nvPr/>
        </p:nvSpPr>
        <p:spPr bwMode="gray">
          <a:xfrm>
            <a:off x="5892800" y="2038350"/>
            <a:ext cx="2257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r"/>
            <a:r>
              <a:rPr lang="ru-RU" sz="2000" dirty="0" smtClean="0">
                <a:solidFill>
                  <a:srgbClr val="FFFFFF"/>
                </a:solidFill>
              </a:rPr>
              <a:t>предприятие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370" name="Rectangle 58"/>
          <p:cNvSpPr>
            <a:spLocks noChangeArrowheads="1"/>
          </p:cNvSpPr>
          <p:nvPr/>
        </p:nvSpPr>
        <p:spPr bwMode="gray">
          <a:xfrm>
            <a:off x="5429256" y="4073525"/>
            <a:ext cx="285752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FFFFFF"/>
                </a:solidFill>
              </a:rPr>
              <a:t>д</a:t>
            </a:r>
            <a:r>
              <a:rPr lang="ru-RU" sz="2000" dirty="0" smtClean="0">
                <a:solidFill>
                  <a:srgbClr val="FFFFFF"/>
                </a:solidFill>
              </a:rPr>
              <a:t>омашнее хозяйство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3727450" y="3005138"/>
            <a:ext cx="1682750" cy="1682750"/>
            <a:chOff x="2350" y="2010"/>
            <a:chExt cx="1060" cy="1060"/>
          </a:xfrm>
        </p:grpSpPr>
        <p:sp>
          <p:nvSpPr>
            <p:cNvPr id="13376" name="Oval 64"/>
            <p:cNvSpPr>
              <a:spLocks noChangeArrowheads="1"/>
            </p:cNvSpPr>
            <p:nvPr/>
          </p:nvSpPr>
          <p:spPr bwMode="gray">
            <a:xfrm>
              <a:off x="2350" y="2010"/>
              <a:ext cx="1060" cy="10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377" name="Group 65"/>
            <p:cNvGrpSpPr>
              <a:grpSpLocks/>
            </p:cNvGrpSpPr>
            <p:nvPr/>
          </p:nvGrpSpPr>
          <p:grpSpPr bwMode="auto">
            <a:xfrm rot="-2288454">
              <a:off x="2439" y="2081"/>
              <a:ext cx="887" cy="907"/>
              <a:chOff x="887" y="2040"/>
              <a:chExt cx="433" cy="422"/>
            </a:xfrm>
          </p:grpSpPr>
          <p:pic>
            <p:nvPicPr>
              <p:cNvPr id="13378" name="Picture 66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13379" name="Oval 67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F6600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80" name="Picture 68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13381" name="Picture 69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2428" y="2053"/>
              <a:ext cx="915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382" name="Text Box 70"/>
          <p:cNvSpPr txBox="1">
            <a:spLocks noChangeArrowheads="1"/>
          </p:cNvSpPr>
          <p:nvPr/>
        </p:nvSpPr>
        <p:spPr bwMode="white">
          <a:xfrm>
            <a:off x="2786050" y="3000372"/>
            <a:ext cx="39290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</a:t>
            </a:r>
            <a:r>
              <a:rPr lang="ru-RU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сследует взаимодействие</a:t>
            </a:r>
            <a:endParaRPr lang="en-US" sz="3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7158" y="500042"/>
            <a:ext cx="7772400" cy="2071702"/>
          </a:xfrm>
        </p:spPr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 §1, сс.6-9, Документ, сс.14-15 и вопросы к нему.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27938" cy="1143000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en-US" dirty="0"/>
          </a:p>
        </p:txBody>
      </p:sp>
      <p:sp>
        <p:nvSpPr>
          <p:cNvPr id="8273" name="Line 81"/>
          <p:cNvSpPr>
            <a:spLocks noChangeShapeType="1"/>
          </p:cNvSpPr>
          <p:nvPr/>
        </p:nvSpPr>
        <p:spPr bwMode="black">
          <a:xfrm>
            <a:off x="2928938" y="519906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74" name="Rectangle 82"/>
          <p:cNvSpPr>
            <a:spLocks noChangeArrowheads="1"/>
          </p:cNvSpPr>
          <p:nvPr/>
        </p:nvSpPr>
        <p:spPr bwMode="black">
          <a:xfrm>
            <a:off x="3286116" y="4714884"/>
            <a:ext cx="52864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smtClean="0"/>
              <a:t>Измерители экономической деятельности.</a:t>
            </a:r>
            <a:endParaRPr lang="en-US" sz="2800" dirty="0"/>
          </a:p>
        </p:txBody>
      </p:sp>
      <p:sp>
        <p:nvSpPr>
          <p:cNvPr id="8275" name="Line 83"/>
          <p:cNvSpPr>
            <a:spLocks noChangeShapeType="1"/>
          </p:cNvSpPr>
          <p:nvPr/>
        </p:nvSpPr>
        <p:spPr bwMode="black">
          <a:xfrm>
            <a:off x="2971800" y="239871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76" name="Rectangle 84"/>
          <p:cNvSpPr>
            <a:spLocks noChangeArrowheads="1"/>
          </p:cNvSpPr>
          <p:nvPr/>
        </p:nvSpPr>
        <p:spPr bwMode="black">
          <a:xfrm>
            <a:off x="2857488" y="1571612"/>
            <a:ext cx="48434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smtClean="0"/>
              <a:t>Понятие Экономика.</a:t>
            </a:r>
            <a:endParaRPr lang="en-US" sz="2800" dirty="0"/>
          </a:p>
        </p:txBody>
      </p:sp>
      <p:sp>
        <p:nvSpPr>
          <p:cNvPr id="8277" name="Line 85"/>
          <p:cNvSpPr>
            <a:spLocks noChangeShapeType="1"/>
          </p:cNvSpPr>
          <p:nvPr/>
        </p:nvSpPr>
        <p:spPr bwMode="black">
          <a:xfrm>
            <a:off x="3462338" y="308451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78" name="Rectangle 86"/>
          <p:cNvSpPr>
            <a:spLocks noChangeArrowheads="1"/>
          </p:cNvSpPr>
          <p:nvPr/>
        </p:nvSpPr>
        <p:spPr bwMode="black">
          <a:xfrm>
            <a:off x="3571868" y="2285992"/>
            <a:ext cx="44291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2800" dirty="0" smtClean="0"/>
              <a:t>Что изучает </a:t>
            </a:r>
            <a:r>
              <a:rPr lang="ru-RU" sz="2800" dirty="0" err="1" smtClean="0"/>
              <a:t>экономи-ческая</a:t>
            </a:r>
            <a:r>
              <a:rPr lang="ru-RU" sz="2800" dirty="0" smtClean="0"/>
              <a:t> наука?</a:t>
            </a:r>
            <a:endParaRPr lang="en-US" sz="2800" dirty="0"/>
          </a:p>
        </p:txBody>
      </p:sp>
      <p:sp>
        <p:nvSpPr>
          <p:cNvPr id="8279" name="Line 87"/>
          <p:cNvSpPr>
            <a:spLocks noChangeShapeType="1"/>
          </p:cNvSpPr>
          <p:nvPr/>
        </p:nvSpPr>
        <p:spPr bwMode="black">
          <a:xfrm>
            <a:off x="3657600" y="38100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81" name="Line 89"/>
          <p:cNvSpPr>
            <a:spLocks noChangeShapeType="1"/>
          </p:cNvSpPr>
          <p:nvPr/>
        </p:nvSpPr>
        <p:spPr bwMode="black">
          <a:xfrm>
            <a:off x="3462338" y="453231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82" name="Rectangle 90"/>
          <p:cNvSpPr>
            <a:spLocks noChangeArrowheads="1"/>
          </p:cNvSpPr>
          <p:nvPr/>
        </p:nvSpPr>
        <p:spPr bwMode="black">
          <a:xfrm>
            <a:off x="3786182" y="3714752"/>
            <a:ext cx="50720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smtClean="0"/>
              <a:t>Экономика и </a:t>
            </a:r>
            <a:r>
              <a:rPr lang="ru-RU" sz="2800" dirty="0" err="1" smtClean="0"/>
              <a:t>экономичес-кая</a:t>
            </a:r>
            <a:r>
              <a:rPr lang="ru-RU" sz="2800" dirty="0" smtClean="0"/>
              <a:t> деятельность.</a:t>
            </a:r>
            <a:endParaRPr lang="en-US" sz="2800" dirty="0"/>
          </a:p>
        </p:txBody>
      </p:sp>
      <p:grpSp>
        <p:nvGrpSpPr>
          <p:cNvPr id="8283" name="Group 91"/>
          <p:cNvGrpSpPr>
            <a:grpSpLocks/>
          </p:cNvGrpSpPr>
          <p:nvPr/>
        </p:nvGrpSpPr>
        <p:grpSpPr bwMode="auto">
          <a:xfrm>
            <a:off x="2285984" y="1643050"/>
            <a:ext cx="393700" cy="393700"/>
            <a:chOff x="2543" y="1006"/>
            <a:chExt cx="416" cy="416"/>
          </a:xfrm>
        </p:grpSpPr>
        <p:sp>
          <p:nvSpPr>
            <p:cNvPr id="8284" name="Oval 9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85" name="Group 9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8286" name="Picture 9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8287" name="Oval 9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288" name="Picture 96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8289" name="Picture 97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290" name="Group 98"/>
          <p:cNvGrpSpPr>
            <a:grpSpLocks/>
          </p:cNvGrpSpPr>
          <p:nvPr/>
        </p:nvGrpSpPr>
        <p:grpSpPr bwMode="auto">
          <a:xfrm>
            <a:off x="3000364" y="2500306"/>
            <a:ext cx="393700" cy="393700"/>
            <a:chOff x="3071" y="1006"/>
            <a:chExt cx="416" cy="416"/>
          </a:xfrm>
        </p:grpSpPr>
        <p:sp>
          <p:nvSpPr>
            <p:cNvPr id="8291" name="Oval 99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92" name="Group 100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8293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8294" name="Oval 10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295" name="Picture 103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8296" name="Picture 104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304" name="Group 112"/>
          <p:cNvGrpSpPr>
            <a:grpSpLocks/>
          </p:cNvGrpSpPr>
          <p:nvPr/>
        </p:nvGrpSpPr>
        <p:grpSpPr bwMode="auto">
          <a:xfrm>
            <a:off x="3214678" y="3929066"/>
            <a:ext cx="393700" cy="393700"/>
            <a:chOff x="4213" y="1006"/>
            <a:chExt cx="416" cy="416"/>
          </a:xfrm>
        </p:grpSpPr>
        <p:sp>
          <p:nvSpPr>
            <p:cNvPr id="8305" name="Oval 113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306" name="Group 114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8307" name="Picture 115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8308" name="Oval 116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309" name="Picture 117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8310" name="Picture 118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311" name="Group 119"/>
          <p:cNvGrpSpPr>
            <a:grpSpLocks/>
          </p:cNvGrpSpPr>
          <p:nvPr/>
        </p:nvGrpSpPr>
        <p:grpSpPr bwMode="auto">
          <a:xfrm>
            <a:off x="2732088" y="4803775"/>
            <a:ext cx="393700" cy="393700"/>
            <a:chOff x="4803" y="1006"/>
            <a:chExt cx="416" cy="416"/>
          </a:xfrm>
        </p:grpSpPr>
        <p:sp>
          <p:nvSpPr>
            <p:cNvPr id="8312" name="Oval 120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313" name="Group 121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8314" name="Picture 122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8315" name="Oval 123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316" name="Picture 124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8317" name="Picture 125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319" name="Picture 1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305050"/>
            <a:ext cx="2667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20" name="Rectangle 128"/>
          <p:cNvSpPr>
            <a:spLocks noChangeArrowheads="1"/>
          </p:cNvSpPr>
          <p:nvPr/>
        </p:nvSpPr>
        <p:spPr bwMode="auto">
          <a:xfrm>
            <a:off x="0" y="6640513"/>
            <a:ext cx="9144000" cy="2286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4" grpId="0"/>
      <p:bldP spid="8276" grpId="0"/>
      <p:bldP spid="8278" grpId="0"/>
      <p:bldP spid="82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44" name="Rectangle 64"/>
          <p:cNvSpPr>
            <a:spLocks noChangeArrowheads="1"/>
          </p:cNvSpPr>
          <p:nvPr/>
        </p:nvSpPr>
        <p:spPr bwMode="auto">
          <a:xfrm>
            <a:off x="0" y="6640513"/>
            <a:ext cx="9144000" cy="2286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562088"/>
          </a:xfrm>
        </p:spPr>
        <p:txBody>
          <a:bodyPr/>
          <a:lstStyle/>
          <a:p>
            <a:pPr algn="ctr"/>
            <a:r>
              <a:rPr lang="ru-RU" sz="3600" dirty="0" smtClean="0"/>
              <a:t>Способна ли экономика удовлетворить все потребности людей?</a:t>
            </a:r>
            <a:endParaRPr lang="en-US" sz="3600" dirty="0"/>
          </a:p>
        </p:txBody>
      </p:sp>
      <p:sp>
        <p:nvSpPr>
          <p:cNvPr id="46123" name="Freeform 43"/>
          <p:cNvSpPr>
            <a:spLocks/>
          </p:cNvSpPr>
          <p:nvPr/>
        </p:nvSpPr>
        <p:spPr bwMode="invGray">
          <a:xfrm>
            <a:off x="2643174" y="3571876"/>
            <a:ext cx="1900237" cy="1376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125" name="Freeform 45"/>
          <p:cNvSpPr>
            <a:spLocks/>
          </p:cNvSpPr>
          <p:nvPr/>
        </p:nvSpPr>
        <p:spPr bwMode="invGray">
          <a:xfrm flipH="1">
            <a:off x="5786446" y="3571876"/>
            <a:ext cx="1900238" cy="1376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6126" name="Group 46"/>
          <p:cNvGrpSpPr>
            <a:grpSpLocks/>
          </p:cNvGrpSpPr>
          <p:nvPr/>
        </p:nvGrpSpPr>
        <p:grpSpPr bwMode="auto">
          <a:xfrm>
            <a:off x="785786" y="2214554"/>
            <a:ext cx="3362339" cy="1322387"/>
            <a:chOff x="4320" y="1152"/>
            <a:chExt cx="414" cy="402"/>
          </a:xfrm>
        </p:grpSpPr>
        <p:sp>
          <p:nvSpPr>
            <p:cNvPr id="46127" name="AutoShape 4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28" name="Freeform 4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129" name="Rectangle 49"/>
          <p:cNvSpPr>
            <a:spLocks noChangeArrowheads="1"/>
          </p:cNvSpPr>
          <p:nvPr/>
        </p:nvSpPr>
        <p:spPr bwMode="gray">
          <a:xfrm>
            <a:off x="1000100" y="2357430"/>
            <a:ext cx="287950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  <a:cs typeface="Arial" charset="0"/>
              </a:rPr>
              <a:t>Хозяйственная</a:t>
            </a:r>
          </a:p>
          <a:p>
            <a:pPr algn="ctr"/>
            <a:r>
              <a:rPr lang="ru-RU" sz="2800" dirty="0" smtClean="0">
                <a:solidFill>
                  <a:srgbClr val="FFFFFF"/>
                </a:solidFill>
                <a:cs typeface="Arial" charset="0"/>
              </a:rPr>
              <a:t>деятельность</a:t>
            </a:r>
            <a:endParaRPr lang="en-US" sz="28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6133" name="Group 53"/>
          <p:cNvGrpSpPr>
            <a:grpSpLocks/>
          </p:cNvGrpSpPr>
          <p:nvPr/>
        </p:nvGrpSpPr>
        <p:grpSpPr bwMode="auto">
          <a:xfrm>
            <a:off x="4500562" y="2214554"/>
            <a:ext cx="4286280" cy="1322387"/>
            <a:chOff x="4320" y="1152"/>
            <a:chExt cx="414" cy="402"/>
          </a:xfrm>
        </p:grpSpPr>
        <p:sp>
          <p:nvSpPr>
            <p:cNvPr id="46134" name="AutoShape 54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35" name="Freeform 55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137" name="Rectangle 57"/>
          <p:cNvSpPr>
            <a:spLocks noChangeArrowheads="1"/>
          </p:cNvSpPr>
          <p:nvPr/>
        </p:nvSpPr>
        <p:spPr bwMode="gray">
          <a:xfrm>
            <a:off x="4714876" y="2214554"/>
            <a:ext cx="400052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cs typeface="Arial" charset="0"/>
              </a:rPr>
              <a:t>Наука о </a:t>
            </a:r>
            <a:r>
              <a:rPr lang="ru-RU" sz="2400" dirty="0" err="1" smtClean="0">
                <a:solidFill>
                  <a:srgbClr val="FFFFFF"/>
                </a:solidFill>
                <a:cs typeface="Arial" charset="0"/>
              </a:rPr>
              <a:t>закономер-ностях</a:t>
            </a:r>
            <a:r>
              <a:rPr lang="ru-RU" sz="2400" dirty="0" smtClean="0">
                <a:solidFill>
                  <a:srgbClr val="FFFFFF"/>
                </a:solidFill>
                <a:cs typeface="Arial" charset="0"/>
              </a:rPr>
              <a:t> хозяйственной деятельности</a:t>
            </a:r>
            <a:endParaRPr lang="en-US" sz="2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138" name="AutoShape 58"/>
          <p:cNvSpPr>
            <a:spLocks noChangeArrowheads="1"/>
          </p:cNvSpPr>
          <p:nvPr/>
        </p:nvSpPr>
        <p:spPr bwMode="ltGray">
          <a:xfrm>
            <a:off x="3143240" y="5000636"/>
            <a:ext cx="3643338" cy="88423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3428992" y="5000636"/>
            <a:ext cx="314327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4400" dirty="0" smtClean="0">
                <a:solidFill>
                  <a:srgbClr val="000000"/>
                </a:solidFill>
                <a:cs typeface="Arial" charset="0"/>
              </a:rPr>
              <a:t>экономика</a:t>
            </a:r>
            <a:endParaRPr lang="en-US" sz="4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6141" name="Picture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72008"/>
            <a:ext cx="2819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1000"/>
                                        <p:tgtEl>
                                          <p:spTgt spid="4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3" grpId="0" animBg="1"/>
      <p:bldP spid="46125" grpId="0" animBg="1"/>
      <p:bldP spid="46129" grpId="0"/>
      <p:bldP spid="46137" grpId="0"/>
      <p:bldP spid="46138" grpId="0" animBg="1"/>
      <p:bldP spid="461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01" name="Group 69"/>
          <p:cNvGrpSpPr>
            <a:grpSpLocks/>
          </p:cNvGrpSpPr>
          <p:nvPr/>
        </p:nvGrpSpPr>
        <p:grpSpPr bwMode="auto">
          <a:xfrm>
            <a:off x="1071538" y="3786190"/>
            <a:ext cx="6248400" cy="2500330"/>
            <a:chOff x="720" y="1392"/>
            <a:chExt cx="4058" cy="480"/>
          </a:xfrm>
        </p:grpSpPr>
        <p:sp>
          <p:nvSpPr>
            <p:cNvPr id="44102" name="AutoShape 7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103" name="Group 7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4104" name="AutoShape 7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105" name="AutoShape 7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4088" name="Group 56"/>
          <p:cNvGrpSpPr>
            <a:grpSpLocks/>
          </p:cNvGrpSpPr>
          <p:nvPr/>
        </p:nvGrpSpPr>
        <p:grpSpPr bwMode="auto">
          <a:xfrm>
            <a:off x="571472" y="1571612"/>
            <a:ext cx="7786742" cy="1785950"/>
            <a:chOff x="720" y="1392"/>
            <a:chExt cx="4058" cy="480"/>
          </a:xfrm>
        </p:grpSpPr>
        <p:sp>
          <p:nvSpPr>
            <p:cNvPr id="44089" name="AutoShape 57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090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4091" name="AutoShape 59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92" name="AutoShape 60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«экономика»</a:t>
            </a:r>
            <a:endParaRPr lang="en-US" dirty="0"/>
          </a:p>
        </p:txBody>
      </p:sp>
      <p:grpSp>
        <p:nvGrpSpPr>
          <p:cNvPr id="44080" name="Group 48"/>
          <p:cNvGrpSpPr>
            <a:grpSpLocks/>
          </p:cNvGrpSpPr>
          <p:nvPr/>
        </p:nvGrpSpPr>
        <p:grpSpPr bwMode="auto">
          <a:xfrm>
            <a:off x="214282" y="1428736"/>
            <a:ext cx="611188" cy="608013"/>
            <a:chOff x="579" y="1386"/>
            <a:chExt cx="385" cy="383"/>
          </a:xfrm>
        </p:grpSpPr>
        <p:sp>
          <p:nvSpPr>
            <p:cNvPr id="44081" name="Oval 4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082" name="Group 5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083" name="Oval 5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84" name="Oval 5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85" name="Oval 5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86" name="Oval 5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4087" name="Text Box 55"/>
          <p:cNvSpPr txBox="1">
            <a:spLocks noChangeArrowheads="1"/>
          </p:cNvSpPr>
          <p:nvPr/>
        </p:nvSpPr>
        <p:spPr bwMode="gray">
          <a:xfrm>
            <a:off x="285720" y="150017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44093" name="Group 61"/>
          <p:cNvGrpSpPr>
            <a:grpSpLocks/>
          </p:cNvGrpSpPr>
          <p:nvPr/>
        </p:nvGrpSpPr>
        <p:grpSpPr bwMode="auto">
          <a:xfrm>
            <a:off x="785786" y="3571876"/>
            <a:ext cx="611188" cy="608013"/>
            <a:chOff x="579" y="1386"/>
            <a:chExt cx="385" cy="383"/>
          </a:xfrm>
        </p:grpSpPr>
        <p:sp>
          <p:nvSpPr>
            <p:cNvPr id="44094" name="Oval 6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095" name="Group 6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096" name="Oval 6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97" name="Oval 6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98" name="Oval 6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99" name="Oval 6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4100" name="Text Box 68"/>
          <p:cNvSpPr txBox="1">
            <a:spLocks noChangeArrowheads="1"/>
          </p:cNvSpPr>
          <p:nvPr/>
        </p:nvSpPr>
        <p:spPr bwMode="gray">
          <a:xfrm>
            <a:off x="928662" y="364331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44114" name="Text Box 82"/>
          <p:cNvSpPr txBox="1">
            <a:spLocks noChangeArrowheads="1"/>
          </p:cNvSpPr>
          <p:nvPr/>
        </p:nvSpPr>
        <p:spPr bwMode="white">
          <a:xfrm>
            <a:off x="928662" y="1643050"/>
            <a:ext cx="7286676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Хозяйственная система, обеспечивающая удовлетворение потребностей людей и общества путём создания и использования необходимых жизненных благ.</a:t>
            </a:r>
            <a:endParaRPr lang="en-US" sz="2400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115" name="Text Box 83"/>
          <p:cNvSpPr txBox="1">
            <a:spLocks noChangeArrowheads="1"/>
          </p:cNvSpPr>
          <p:nvPr/>
        </p:nvSpPr>
        <p:spPr bwMode="white">
          <a:xfrm>
            <a:off x="1357290" y="3857628"/>
            <a:ext cx="5786478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о хозяйстве, способах его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ве-дения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управления им, отношениях между людьми в процессе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произ-водства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обмена товаров,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законо-мерностях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протекания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хозяйствен-ных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процессов.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87" grpId="0"/>
      <p:bldP spid="44100" grpId="0"/>
      <p:bldP spid="44114" grpId="0"/>
      <p:bldP spid="441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Что изучает экономика?</a:t>
            </a:r>
            <a:endParaRPr lang="en-US" dirty="0"/>
          </a:p>
        </p:txBody>
      </p:sp>
      <p:grpSp>
        <p:nvGrpSpPr>
          <p:cNvPr id="27676" name="Group 28"/>
          <p:cNvGrpSpPr>
            <a:grpSpLocks/>
          </p:cNvGrpSpPr>
          <p:nvPr/>
        </p:nvGrpSpPr>
        <p:grpSpPr bwMode="auto">
          <a:xfrm>
            <a:off x="6699250" y="2778125"/>
            <a:ext cx="1889125" cy="2422525"/>
            <a:chOff x="4387" y="1999"/>
            <a:chExt cx="1370" cy="1755"/>
          </a:xfrm>
        </p:grpSpPr>
        <p:sp>
          <p:nvSpPr>
            <p:cNvPr id="27677" name="AutoShape 29"/>
            <p:cNvSpPr>
              <a:spLocks noChangeArrowheads="1"/>
            </p:cNvSpPr>
            <p:nvPr/>
          </p:nvSpPr>
          <p:spPr bwMode="ltGray">
            <a:xfrm>
              <a:off x="4387" y="2004"/>
              <a:ext cx="1370" cy="1740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Left">
                <a:rot lat="0" lon="21299999" rev="0"/>
              </a:camera>
              <a:lightRig rig="legacyFlat3" dir="r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ltGray">
            <a:xfrm>
              <a:off x="4456" y="1999"/>
              <a:ext cx="1224" cy="18"/>
            </a:xfrm>
            <a:prstGeom prst="line">
              <a:avLst/>
            </a:prstGeom>
            <a:noFill/>
            <a:ln w="9525">
              <a:solidFill>
                <a:srgbClr val="F8F8F8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ltGray">
            <a:xfrm>
              <a:off x="4402" y="3682"/>
              <a:ext cx="1330" cy="72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8" y="68"/>
                </a:cxn>
                <a:cxn ang="0">
                  <a:pos x="1270" y="50"/>
                </a:cxn>
                <a:cxn ang="0">
                  <a:pos x="1330" y="0"/>
                </a:cxn>
              </a:cxnLst>
              <a:rect l="0" t="0" r="r" b="b"/>
              <a:pathLst>
                <a:path w="1330" h="72">
                  <a:moveTo>
                    <a:pt x="0" y="34"/>
                  </a:moveTo>
                  <a:cubicBezTo>
                    <a:pt x="0" y="36"/>
                    <a:pt x="40" y="72"/>
                    <a:pt x="68" y="68"/>
                  </a:cubicBezTo>
                  <a:lnTo>
                    <a:pt x="1270" y="50"/>
                  </a:lnTo>
                  <a:cubicBezTo>
                    <a:pt x="1324" y="48"/>
                    <a:pt x="1317" y="11"/>
                    <a:pt x="1330" y="0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680" name="Group 32"/>
          <p:cNvGrpSpPr>
            <a:grpSpLocks/>
          </p:cNvGrpSpPr>
          <p:nvPr/>
        </p:nvGrpSpPr>
        <p:grpSpPr bwMode="auto">
          <a:xfrm>
            <a:off x="685800" y="2798763"/>
            <a:ext cx="1889125" cy="2432050"/>
            <a:chOff x="60" y="2014"/>
            <a:chExt cx="1370" cy="1762"/>
          </a:xfrm>
        </p:grpSpPr>
        <p:sp>
          <p:nvSpPr>
            <p:cNvPr id="27681" name="AutoShape 33"/>
            <p:cNvSpPr>
              <a:spLocks noChangeArrowheads="1"/>
            </p:cNvSpPr>
            <p:nvPr/>
          </p:nvSpPr>
          <p:spPr bwMode="gray">
            <a:xfrm>
              <a:off x="60" y="2016"/>
              <a:ext cx="1370" cy="1760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Right">
                <a:rot lat="0" lon="300000" rev="0"/>
              </a:camera>
              <a:lightRig rig="legacyFlat3" dir="r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7682" name="Line 34"/>
            <p:cNvSpPr>
              <a:spLocks noChangeShapeType="1"/>
            </p:cNvSpPr>
            <p:nvPr/>
          </p:nvSpPr>
          <p:spPr bwMode="gray">
            <a:xfrm flipV="1">
              <a:off x="134" y="2014"/>
              <a:ext cx="1222" cy="16"/>
            </a:xfrm>
            <a:prstGeom prst="line">
              <a:avLst/>
            </a:prstGeom>
            <a:noFill/>
            <a:ln w="9525">
              <a:solidFill>
                <a:srgbClr val="F8F8F8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gray">
            <a:xfrm rot="60000" flipV="1">
              <a:off x="86" y="3728"/>
              <a:ext cx="1334" cy="4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2" y="0"/>
                </a:cxn>
                <a:cxn ang="0">
                  <a:pos x="1249" y="0"/>
                </a:cxn>
                <a:cxn ang="0">
                  <a:pos x="1318" y="19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684" name="Group 36"/>
          <p:cNvGrpSpPr>
            <a:grpSpLocks/>
          </p:cNvGrpSpPr>
          <p:nvPr/>
        </p:nvGrpSpPr>
        <p:grpSpPr bwMode="auto">
          <a:xfrm>
            <a:off x="3643306" y="2143116"/>
            <a:ext cx="1889125" cy="3000396"/>
            <a:chOff x="3762" y="1166"/>
            <a:chExt cx="1370" cy="2355"/>
          </a:xfrm>
        </p:grpSpPr>
        <p:sp>
          <p:nvSpPr>
            <p:cNvPr id="27685" name="AutoShape 37"/>
            <p:cNvSpPr>
              <a:spLocks noChangeArrowheads="1"/>
            </p:cNvSpPr>
            <p:nvPr/>
          </p:nvSpPr>
          <p:spPr bwMode="gray">
            <a:xfrm>
              <a:off x="3762" y="1166"/>
              <a:ext cx="1370" cy="2355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Right"/>
              <a:lightRig rig="legacyFlat3" dir="r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gray">
            <a:xfrm>
              <a:off x="3829" y="1176"/>
              <a:ext cx="1246" cy="0"/>
            </a:xfrm>
            <a:prstGeom prst="line">
              <a:avLst/>
            </a:prstGeom>
            <a:noFill/>
            <a:ln w="9525">
              <a:solidFill>
                <a:srgbClr val="F8F8F8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87" name="Freeform 39"/>
            <p:cNvSpPr>
              <a:spLocks/>
            </p:cNvSpPr>
            <p:nvPr/>
          </p:nvSpPr>
          <p:spPr bwMode="gray">
            <a:xfrm flipV="1">
              <a:off x="3772" y="3487"/>
              <a:ext cx="1353" cy="3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2" y="0"/>
                </a:cxn>
                <a:cxn ang="0">
                  <a:pos x="1249" y="0"/>
                </a:cxn>
                <a:cxn ang="0">
                  <a:pos x="1318" y="19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88" name="Freeform 40"/>
            <p:cNvSpPr>
              <a:spLocks/>
            </p:cNvSpPr>
            <p:nvPr/>
          </p:nvSpPr>
          <p:spPr bwMode="gray">
            <a:xfrm>
              <a:off x="3779" y="1169"/>
              <a:ext cx="1336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2" y="0"/>
                </a:cxn>
                <a:cxn ang="0">
                  <a:pos x="1249" y="0"/>
                </a:cxn>
                <a:cxn ang="0">
                  <a:pos x="1318" y="19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8F8F8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689" name="Group 41"/>
          <p:cNvGrpSpPr>
            <a:grpSpLocks/>
          </p:cNvGrpSpPr>
          <p:nvPr/>
        </p:nvGrpSpPr>
        <p:grpSpPr bwMode="auto">
          <a:xfrm>
            <a:off x="4143372" y="1500174"/>
            <a:ext cx="1065213" cy="1065213"/>
            <a:chOff x="3024" y="960"/>
            <a:chExt cx="692" cy="730"/>
          </a:xfrm>
        </p:grpSpPr>
        <p:pic>
          <p:nvPicPr>
            <p:cNvPr id="27690" name="Picture 42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024" y="960"/>
              <a:ext cx="692" cy="728"/>
            </a:xfrm>
            <a:prstGeom prst="rect">
              <a:avLst/>
            </a:prstGeom>
            <a:noFill/>
          </p:spPr>
        </p:pic>
        <p:sp>
          <p:nvSpPr>
            <p:cNvPr id="27691" name="Oval 43"/>
            <p:cNvSpPr>
              <a:spLocks noChangeArrowheads="1"/>
            </p:cNvSpPr>
            <p:nvPr/>
          </p:nvSpPr>
          <p:spPr bwMode="gray">
            <a:xfrm>
              <a:off x="3024" y="960"/>
              <a:ext cx="687" cy="73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50000">
                  <a:srgbClr val="DDDDDD">
                    <a:alpha val="55000"/>
                  </a:srgbClr>
                </a:gs>
                <a:gs pos="100000">
                  <a:srgbClr val="DDDDDD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692" name="Picture 44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3093" y="967"/>
              <a:ext cx="547" cy="258"/>
            </a:xfrm>
            <a:prstGeom prst="rect">
              <a:avLst/>
            </a:prstGeom>
            <a:noFill/>
          </p:spPr>
        </p:pic>
      </p:grpSp>
      <p:grpSp>
        <p:nvGrpSpPr>
          <p:cNvPr id="27702" name="Group 54"/>
          <p:cNvGrpSpPr>
            <a:grpSpLocks/>
          </p:cNvGrpSpPr>
          <p:nvPr/>
        </p:nvGrpSpPr>
        <p:grpSpPr bwMode="auto">
          <a:xfrm>
            <a:off x="7096125" y="2282825"/>
            <a:ext cx="1065213" cy="1065213"/>
            <a:chOff x="3024" y="960"/>
            <a:chExt cx="692" cy="730"/>
          </a:xfrm>
        </p:grpSpPr>
        <p:pic>
          <p:nvPicPr>
            <p:cNvPr id="27703" name="Picture 55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024" y="960"/>
              <a:ext cx="692" cy="728"/>
            </a:xfrm>
            <a:prstGeom prst="rect">
              <a:avLst/>
            </a:prstGeom>
            <a:noFill/>
          </p:spPr>
        </p:pic>
        <p:sp>
          <p:nvSpPr>
            <p:cNvPr id="27704" name="Oval 56"/>
            <p:cNvSpPr>
              <a:spLocks noChangeArrowheads="1"/>
            </p:cNvSpPr>
            <p:nvPr/>
          </p:nvSpPr>
          <p:spPr bwMode="gray">
            <a:xfrm>
              <a:off x="3024" y="960"/>
              <a:ext cx="687" cy="73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50000">
                  <a:srgbClr val="DDDDDD">
                    <a:alpha val="55000"/>
                  </a:srgbClr>
                </a:gs>
                <a:gs pos="100000">
                  <a:srgbClr val="DDDDDD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705" name="Picture 57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3093" y="967"/>
              <a:ext cx="547" cy="258"/>
            </a:xfrm>
            <a:prstGeom prst="rect">
              <a:avLst/>
            </a:prstGeom>
            <a:noFill/>
          </p:spPr>
        </p:pic>
      </p:grpSp>
      <p:grpSp>
        <p:nvGrpSpPr>
          <p:cNvPr id="27706" name="Group 58"/>
          <p:cNvGrpSpPr>
            <a:grpSpLocks/>
          </p:cNvGrpSpPr>
          <p:nvPr/>
        </p:nvGrpSpPr>
        <p:grpSpPr bwMode="auto">
          <a:xfrm>
            <a:off x="1074738" y="2282825"/>
            <a:ext cx="1065212" cy="1065213"/>
            <a:chOff x="3024" y="960"/>
            <a:chExt cx="692" cy="730"/>
          </a:xfrm>
        </p:grpSpPr>
        <p:pic>
          <p:nvPicPr>
            <p:cNvPr id="27707" name="Picture 59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024" y="960"/>
              <a:ext cx="692" cy="728"/>
            </a:xfrm>
            <a:prstGeom prst="rect">
              <a:avLst/>
            </a:prstGeom>
            <a:noFill/>
          </p:spPr>
        </p:pic>
        <p:sp>
          <p:nvSpPr>
            <p:cNvPr id="27708" name="Oval 60"/>
            <p:cNvSpPr>
              <a:spLocks noChangeArrowheads="1"/>
            </p:cNvSpPr>
            <p:nvPr/>
          </p:nvSpPr>
          <p:spPr bwMode="gray">
            <a:xfrm>
              <a:off x="3024" y="960"/>
              <a:ext cx="687" cy="73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50000">
                  <a:srgbClr val="DDDDDD">
                    <a:alpha val="55000"/>
                  </a:srgbClr>
                </a:gs>
                <a:gs pos="100000">
                  <a:srgbClr val="DDDDDD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709" name="Picture 61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3093" y="967"/>
              <a:ext cx="547" cy="258"/>
            </a:xfrm>
            <a:prstGeom prst="rect">
              <a:avLst/>
            </a:prstGeom>
            <a:noFill/>
          </p:spPr>
        </p:pic>
      </p:grpSp>
      <p:sp>
        <p:nvSpPr>
          <p:cNvPr id="27710" name="Text Box 4"/>
          <p:cNvSpPr txBox="1">
            <a:spLocks noChangeArrowheads="1"/>
          </p:cNvSpPr>
          <p:nvPr/>
        </p:nvSpPr>
        <p:spPr bwMode="black">
          <a:xfrm>
            <a:off x="1071538" y="5357826"/>
            <a:ext cx="70580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Основные вопросы экономики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7711" name="Text Box 63"/>
          <p:cNvSpPr txBox="1">
            <a:spLocks noChangeArrowheads="1"/>
          </p:cNvSpPr>
          <p:nvPr/>
        </p:nvSpPr>
        <p:spPr bwMode="gray">
          <a:xfrm>
            <a:off x="1071538" y="2500306"/>
            <a:ext cx="1057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Эконо</a:t>
            </a:r>
            <a:endParaRPr lang="ru-RU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>
              <a:spcBef>
                <a:spcPts val="0"/>
              </a:spcBef>
            </a:pP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мика</a:t>
            </a:r>
            <a:endParaRPr lang="en-US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716" name="Text Box 4"/>
          <p:cNvSpPr txBox="1">
            <a:spLocks noChangeArrowheads="1"/>
          </p:cNvSpPr>
          <p:nvPr/>
        </p:nvSpPr>
        <p:spPr bwMode="gray">
          <a:xfrm>
            <a:off x="3786182" y="2928934"/>
            <a:ext cx="1655763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Как </a:t>
            </a:r>
            <a:r>
              <a:rPr lang="ru-RU" sz="2800" b="0" dirty="0" err="1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произво-дить</a:t>
            </a:r>
            <a:r>
              <a:rPr lang="ru-RU" sz="2800" b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?</a:t>
            </a:r>
            <a:endParaRPr lang="en-US" sz="2800" b="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7718" name="Text Box 4"/>
          <p:cNvSpPr txBox="1">
            <a:spLocks noChangeArrowheads="1"/>
          </p:cNvSpPr>
          <p:nvPr/>
        </p:nvSpPr>
        <p:spPr bwMode="gray">
          <a:xfrm>
            <a:off x="6811963" y="3392488"/>
            <a:ext cx="1655762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Для кого </a:t>
            </a:r>
            <a:r>
              <a:rPr lang="ru-RU" sz="2800" b="0" dirty="0" err="1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произво-дить</a:t>
            </a:r>
            <a:r>
              <a:rPr lang="ru-RU" sz="2800" b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?</a:t>
            </a:r>
            <a:endParaRPr lang="en-US" sz="2800" b="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48" name="Text Box 63"/>
          <p:cNvSpPr txBox="1">
            <a:spLocks noChangeArrowheads="1"/>
          </p:cNvSpPr>
          <p:nvPr/>
        </p:nvSpPr>
        <p:spPr bwMode="gray">
          <a:xfrm>
            <a:off x="4143372" y="1643050"/>
            <a:ext cx="1057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Эконо</a:t>
            </a:r>
            <a:endParaRPr lang="ru-RU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>
              <a:spcBef>
                <a:spcPts val="0"/>
              </a:spcBef>
            </a:pP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мика</a:t>
            </a:r>
            <a:endParaRPr lang="en-US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0" name="Text Box 63"/>
          <p:cNvSpPr txBox="1">
            <a:spLocks noChangeArrowheads="1"/>
          </p:cNvSpPr>
          <p:nvPr/>
        </p:nvSpPr>
        <p:spPr bwMode="gray">
          <a:xfrm>
            <a:off x="7143768" y="2428868"/>
            <a:ext cx="1057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Эконо</a:t>
            </a:r>
            <a:endParaRPr lang="ru-RU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>
              <a:spcBef>
                <a:spcPts val="0"/>
              </a:spcBef>
            </a:pP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мика</a:t>
            </a:r>
            <a:endParaRPr lang="en-US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gray">
          <a:xfrm>
            <a:off x="785786" y="3357562"/>
            <a:ext cx="1655763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Что </a:t>
            </a:r>
            <a:r>
              <a:rPr lang="ru-RU" sz="2800" b="0" dirty="0" err="1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произво-дить</a:t>
            </a:r>
            <a:r>
              <a:rPr lang="ru-RU" sz="2800" b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?</a:t>
            </a:r>
            <a:endParaRPr lang="en-US" sz="2800" b="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10" grpId="0"/>
      <p:bldP spid="27711" grpId="0"/>
      <p:bldP spid="27716" grpId="0"/>
      <p:bldP spid="27718" grpId="0"/>
      <p:bldP spid="48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изучает экономика? </a:t>
            </a:r>
            <a:endParaRPr lang="en-US" dirty="0"/>
          </a:p>
        </p:txBody>
      </p:sp>
      <p:sp>
        <p:nvSpPr>
          <p:cNvPr id="71683" name="Freeform 3"/>
          <p:cNvSpPr>
            <a:spLocks/>
          </p:cNvSpPr>
          <p:nvPr/>
        </p:nvSpPr>
        <p:spPr bwMode="gray">
          <a:xfrm>
            <a:off x="912813" y="2971800"/>
            <a:ext cx="7373937" cy="2676525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rgbClr val="080808"/>
              </a:gs>
              <a:gs pos="100000">
                <a:srgbClr val="080808">
                  <a:gamma/>
                  <a:tint val="19216"/>
                  <a:invGamma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80808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ltGray">
          <a:xfrm>
            <a:off x="685800" y="1285860"/>
            <a:ext cx="7823200" cy="95569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algn="ctr">
            <a:solidFill>
              <a:srgbClr val="FEFEFE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ltGray">
          <a:xfrm>
            <a:off x="1131888" y="2460625"/>
            <a:ext cx="2208212" cy="1582738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gray">
          <a:xfrm>
            <a:off x="5770563" y="2460625"/>
            <a:ext cx="2206625" cy="1582738"/>
          </a:xfrm>
          <a:prstGeom prst="rect">
            <a:avLst/>
          </a:prstGeom>
          <a:solidFill>
            <a:srgbClr val="BBC557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rgbClr val="BBC557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gray">
          <a:xfrm>
            <a:off x="3451225" y="2460625"/>
            <a:ext cx="2208213" cy="15827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ltGray">
          <a:xfrm>
            <a:off x="1263650" y="2571750"/>
            <a:ext cx="1947863" cy="1368425"/>
          </a:xfrm>
          <a:prstGeom prst="bevel">
            <a:avLst>
              <a:gd name="adj" fmla="val 164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ltGray">
          <a:xfrm>
            <a:off x="3573463" y="2563813"/>
            <a:ext cx="1966912" cy="1384300"/>
          </a:xfrm>
          <a:prstGeom prst="bevel">
            <a:avLst>
              <a:gd name="adj" fmla="val 164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ltGray">
          <a:xfrm>
            <a:off x="5902325" y="2571750"/>
            <a:ext cx="1947863" cy="1368425"/>
          </a:xfrm>
          <a:prstGeom prst="bevel">
            <a:avLst>
              <a:gd name="adj" fmla="val 1648"/>
            </a:avLst>
          </a:prstGeom>
          <a:solidFill>
            <a:srgbClr val="BBC55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691" name="Group 11"/>
          <p:cNvGrpSpPr>
            <a:grpSpLocks/>
          </p:cNvGrpSpPr>
          <p:nvPr/>
        </p:nvGrpSpPr>
        <p:grpSpPr bwMode="auto">
          <a:xfrm>
            <a:off x="3568700" y="4518025"/>
            <a:ext cx="2020888" cy="1958975"/>
            <a:chOff x="2457" y="2000"/>
            <a:chExt cx="901" cy="888"/>
          </a:xfrm>
        </p:grpSpPr>
        <p:pic>
          <p:nvPicPr>
            <p:cNvPr id="71692" name="Picture 12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71693" name="Oval 13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4" name="Freeform 14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695" name="Group 15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71696" name="Group 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1697" name="AutoShape 1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698" name="AutoShape 1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699" name="AutoShape 1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700" name="AutoShape 2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1701" name="Group 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1702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703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704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705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1071538" y="1285860"/>
            <a:ext cx="70850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Учёные стремились рассмотреть этот вопрос с разных сторон</a:t>
            </a:r>
            <a:endParaRPr lang="en-US" sz="2800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1450975" y="2679700"/>
            <a:ext cx="1533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Общие </a:t>
            </a:r>
            <a:r>
              <a:rPr lang="ru-RU" sz="2400" dirty="0" err="1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взаимо-связи</a:t>
            </a:r>
            <a:endParaRPr lang="en-US" sz="2400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3786182" y="2571744"/>
            <a:ext cx="15351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Универ-сальные</a:t>
            </a:r>
            <a:r>
              <a:rPr lang="ru-RU" sz="2400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пробле-мы</a:t>
            </a:r>
            <a:endParaRPr lang="en-US" sz="2400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6072198" y="2500306"/>
            <a:ext cx="15335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Потреб-ности</a:t>
            </a:r>
            <a:r>
              <a:rPr lang="ru-RU" sz="2400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и </a:t>
            </a:r>
            <a:r>
              <a:rPr lang="ru-RU" sz="2400" dirty="0" err="1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возмож-ности</a:t>
            </a:r>
            <a:endParaRPr lang="en-US" sz="2400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3571868" y="4714884"/>
            <a:ext cx="1928826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i="1" dirty="0" smtClean="0">
                <a:solidFill>
                  <a:srgbClr val="080808"/>
                </a:solidFill>
                <a:latin typeface="Arial Black" pitchFamily="34" charset="0"/>
                <a:cs typeface="Arial" charset="0"/>
              </a:rPr>
              <a:t>Законы развития хозяйства</a:t>
            </a:r>
            <a:endParaRPr lang="en-US" sz="2200" i="1" dirty="0">
              <a:solidFill>
                <a:srgbClr val="080808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Микроэкономика</a:t>
            </a:r>
            <a:endParaRPr lang="en-US" dirty="0"/>
          </a:p>
        </p:txBody>
      </p:sp>
      <p:sp>
        <p:nvSpPr>
          <p:cNvPr id="10288" name="AutoShape 48"/>
          <p:cNvSpPr>
            <a:spLocks noChangeArrowheads="1"/>
          </p:cNvSpPr>
          <p:nvPr/>
        </p:nvSpPr>
        <p:spPr bwMode="gray">
          <a:xfrm>
            <a:off x="2071670" y="5643578"/>
            <a:ext cx="4643470" cy="1022350"/>
          </a:xfrm>
          <a:prstGeom prst="roundRect">
            <a:avLst>
              <a:gd name="adj" fmla="val 50000"/>
            </a:avLst>
          </a:prstGeom>
          <a:solidFill>
            <a:srgbClr val="FEFEFE">
              <a:alpha val="92000"/>
            </a:srgbClr>
          </a:solidFill>
          <a:ln w="38100" algn="ctr">
            <a:solidFill>
              <a:srgbClr val="33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ltGray">
          <a:xfrm>
            <a:off x="571472" y="1214422"/>
            <a:ext cx="7813675" cy="85725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7882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0" name="AutoShape 50"/>
          <p:cNvSpPr>
            <a:spLocks noChangeArrowheads="1"/>
          </p:cNvSpPr>
          <p:nvPr/>
        </p:nvSpPr>
        <p:spPr bwMode="invGray">
          <a:xfrm>
            <a:off x="2071670" y="4572008"/>
            <a:ext cx="4572000" cy="990600"/>
          </a:xfrm>
          <a:prstGeom prst="downArrow">
            <a:avLst>
              <a:gd name="adj1" fmla="val 49861"/>
              <a:gd name="adj2" fmla="val 53847"/>
            </a:avLst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invGray">
          <a:xfrm>
            <a:off x="571472" y="2143116"/>
            <a:ext cx="7813675" cy="92869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78824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invGray">
          <a:xfrm>
            <a:off x="568325" y="3143248"/>
            <a:ext cx="7813675" cy="142876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68627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black">
          <a:xfrm>
            <a:off x="571472" y="1142984"/>
            <a:ext cx="776879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EFEFE"/>
                </a:solidFill>
                <a:latin typeface="Calibri" pitchFamily="34" charset="0"/>
              </a:rPr>
              <a:t>Экономические отношения между отдельными </a:t>
            </a:r>
          </a:p>
          <a:p>
            <a:pPr algn="ctr"/>
            <a:r>
              <a:rPr lang="ru-RU" sz="2800" dirty="0" smtClean="0">
                <a:solidFill>
                  <a:srgbClr val="FEFEFE"/>
                </a:solidFill>
                <a:latin typeface="Calibri" pitchFamily="34" charset="0"/>
              </a:rPr>
              <a:t>хозяйствующими субъектами</a:t>
            </a:r>
            <a:endParaRPr lang="en-US" sz="28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gray">
          <a:xfrm>
            <a:off x="2214546" y="5786454"/>
            <a:ext cx="450059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6699"/>
                </a:solidFill>
                <a:latin typeface="Calibri" pitchFamily="34" charset="0"/>
              </a:rPr>
              <a:t>микроэкономика</a:t>
            </a:r>
            <a:endParaRPr lang="en-US" sz="40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black">
          <a:xfrm>
            <a:off x="1000100" y="2143116"/>
            <a:ext cx="701865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EFEFE"/>
                </a:solidFill>
                <a:latin typeface="Calibri" pitchFamily="34" charset="0"/>
              </a:rPr>
              <a:t>Деятельность этих субъектов и  их влияние </a:t>
            </a:r>
          </a:p>
          <a:p>
            <a:pPr algn="ctr"/>
            <a:r>
              <a:rPr lang="ru-RU" sz="2800" dirty="0" smtClean="0">
                <a:solidFill>
                  <a:srgbClr val="FEFEFE"/>
                </a:solidFill>
                <a:latin typeface="Calibri" pitchFamily="34" charset="0"/>
              </a:rPr>
              <a:t>на национальную экономику</a:t>
            </a:r>
            <a:endParaRPr lang="en-US" sz="28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black">
          <a:xfrm>
            <a:off x="785786" y="3143248"/>
            <a:ext cx="742113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EFEFE"/>
                </a:solidFill>
                <a:latin typeface="Calibri" pitchFamily="34" charset="0"/>
              </a:rPr>
              <a:t>Проблемы выбора, с которыми сталкиваются </a:t>
            </a:r>
          </a:p>
          <a:p>
            <a:pPr algn="ctr"/>
            <a:r>
              <a:rPr lang="ru-RU" sz="2800" dirty="0" smtClean="0">
                <a:solidFill>
                  <a:srgbClr val="FEFEFE"/>
                </a:solidFill>
                <a:latin typeface="Calibri" pitchFamily="34" charset="0"/>
              </a:rPr>
              <a:t>отдельные участники  экономической </a:t>
            </a:r>
          </a:p>
          <a:p>
            <a:pPr algn="ctr"/>
            <a:r>
              <a:rPr lang="ru-RU" sz="2800" dirty="0" smtClean="0">
                <a:solidFill>
                  <a:srgbClr val="FEFEFE"/>
                </a:solidFill>
                <a:latin typeface="Calibri" pitchFamily="34" charset="0"/>
              </a:rPr>
              <a:t>деятельности</a:t>
            </a:r>
            <a:endParaRPr lang="en-US" sz="2800" dirty="0">
              <a:solidFill>
                <a:srgbClr val="FEFEFE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8" grpId="0" animBg="1"/>
      <p:bldP spid="10289" grpId="0" animBg="1"/>
      <p:bldP spid="10290" grpId="0" animBg="1"/>
      <p:bldP spid="10291" grpId="0" animBg="1"/>
      <p:bldP spid="10292" grpId="0" animBg="1"/>
      <p:bldP spid="10293" grpId="0"/>
      <p:bldP spid="10294" grpId="0"/>
      <p:bldP spid="10295" grpId="0"/>
      <p:bldP spid="102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Макроэкономика</a:t>
            </a:r>
            <a:endParaRPr lang="en-US" dirty="0"/>
          </a:p>
        </p:txBody>
      </p:sp>
      <p:sp>
        <p:nvSpPr>
          <p:cNvPr id="10288" name="AutoShape 48"/>
          <p:cNvSpPr>
            <a:spLocks noChangeArrowheads="1"/>
          </p:cNvSpPr>
          <p:nvPr/>
        </p:nvSpPr>
        <p:spPr bwMode="gray">
          <a:xfrm>
            <a:off x="2071670" y="5143512"/>
            <a:ext cx="4643470" cy="1022350"/>
          </a:xfrm>
          <a:prstGeom prst="roundRect">
            <a:avLst>
              <a:gd name="adj" fmla="val 50000"/>
            </a:avLst>
          </a:prstGeom>
          <a:solidFill>
            <a:srgbClr val="FEFEFE">
              <a:alpha val="92000"/>
            </a:srgbClr>
          </a:solidFill>
          <a:ln w="38100" algn="ctr">
            <a:solidFill>
              <a:srgbClr val="33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ltGray">
          <a:xfrm>
            <a:off x="571472" y="1214422"/>
            <a:ext cx="7813675" cy="85725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7882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0" name="AutoShape 50"/>
          <p:cNvSpPr>
            <a:spLocks noChangeArrowheads="1"/>
          </p:cNvSpPr>
          <p:nvPr/>
        </p:nvSpPr>
        <p:spPr bwMode="invGray">
          <a:xfrm>
            <a:off x="2143108" y="4143380"/>
            <a:ext cx="4572000" cy="990600"/>
          </a:xfrm>
          <a:prstGeom prst="downArrow">
            <a:avLst>
              <a:gd name="adj1" fmla="val 49861"/>
              <a:gd name="adj2" fmla="val 53847"/>
            </a:avLst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invGray">
          <a:xfrm>
            <a:off x="571472" y="2143116"/>
            <a:ext cx="7813675" cy="92869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78824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invGray">
          <a:xfrm>
            <a:off x="568325" y="3143248"/>
            <a:ext cx="7813675" cy="928694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68627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black">
          <a:xfrm>
            <a:off x="785786" y="1357298"/>
            <a:ext cx="737432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EFEFE"/>
                </a:solidFill>
                <a:latin typeface="Calibri" pitchFamily="34" charset="0"/>
              </a:rPr>
              <a:t>Исследование экономики как единого целого</a:t>
            </a:r>
            <a:endParaRPr lang="en-US" sz="28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gray">
          <a:xfrm>
            <a:off x="2214546" y="5286388"/>
            <a:ext cx="450059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6699"/>
                </a:solidFill>
                <a:latin typeface="Calibri" pitchFamily="34" charset="0"/>
              </a:rPr>
              <a:t>макроэкономика</a:t>
            </a:r>
            <a:endParaRPr lang="en-US" sz="40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black">
          <a:xfrm>
            <a:off x="720292" y="2143116"/>
            <a:ext cx="757829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EFEFE"/>
                </a:solidFill>
                <a:latin typeface="Calibri" pitchFamily="34" charset="0"/>
              </a:rPr>
              <a:t>Например, проблемы безработицы, бедности, </a:t>
            </a:r>
          </a:p>
          <a:p>
            <a:pPr algn="ctr"/>
            <a:r>
              <a:rPr lang="ru-RU" sz="2800" dirty="0" smtClean="0">
                <a:solidFill>
                  <a:srgbClr val="FEFEFE"/>
                </a:solidFill>
                <a:latin typeface="Calibri" pitchFamily="34" charset="0"/>
              </a:rPr>
              <a:t>экономического роста</a:t>
            </a:r>
            <a:endParaRPr lang="en-US" sz="28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black">
          <a:xfrm>
            <a:off x="766181" y="3143248"/>
            <a:ext cx="746037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EFEFE"/>
                </a:solidFill>
                <a:latin typeface="Calibri" pitchFamily="34" charset="0"/>
              </a:rPr>
              <a:t>Например, роль государства в регулировании </a:t>
            </a:r>
          </a:p>
          <a:p>
            <a:pPr algn="ctr"/>
            <a:r>
              <a:rPr lang="ru-RU" sz="2800" dirty="0" err="1" smtClean="0">
                <a:solidFill>
                  <a:srgbClr val="FEFEFE"/>
                </a:solidFill>
                <a:latin typeface="Calibri" pitchFamily="34" charset="0"/>
              </a:rPr>
              <a:t>экономикии</a:t>
            </a:r>
            <a:r>
              <a:rPr lang="ru-RU" sz="2800" dirty="0" smtClean="0">
                <a:solidFill>
                  <a:srgbClr val="FEFEFE"/>
                </a:solidFill>
                <a:latin typeface="Calibri" pitchFamily="34" charset="0"/>
              </a:rPr>
              <a:t> защите интересов общества</a:t>
            </a:r>
            <a:endParaRPr lang="en-US" sz="2800" dirty="0">
              <a:solidFill>
                <a:srgbClr val="FEFEFE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8" grpId="0" animBg="1"/>
      <p:bldP spid="10289" grpId="0" animBg="1"/>
      <p:bldP spid="10290" grpId="0" animBg="1"/>
      <p:bldP spid="10291" grpId="0" animBg="1"/>
      <p:bldP spid="10292" grpId="0" animBg="1"/>
      <p:bldP spid="10293" grpId="0"/>
      <p:bldP spid="10294" grpId="0"/>
      <p:bldP spid="10295" grpId="0"/>
      <p:bldP spid="10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562088"/>
          </a:xfrm>
        </p:spPr>
        <p:txBody>
          <a:bodyPr/>
          <a:lstStyle/>
          <a:p>
            <a:r>
              <a:rPr lang="ru-RU" dirty="0" smtClean="0"/>
              <a:t>Связь микро- и макроэкономики</a:t>
            </a:r>
            <a:endParaRPr lang="en-US" dirty="0"/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gray">
          <a:xfrm>
            <a:off x="4445000" y="3086100"/>
            <a:ext cx="3913214" cy="2574925"/>
          </a:xfrm>
          <a:prstGeom prst="homePlate">
            <a:avLst>
              <a:gd name="adj" fmla="val 2634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4" name="AutoShape 26"/>
          <p:cNvSpPr>
            <a:spLocks noChangeArrowheads="1"/>
          </p:cNvSpPr>
          <p:nvPr/>
        </p:nvSpPr>
        <p:spPr bwMode="ltGray">
          <a:xfrm>
            <a:off x="2285984" y="3087688"/>
            <a:ext cx="2932129" cy="2574925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5" name="Freeform 27"/>
          <p:cNvSpPr>
            <a:spLocks/>
          </p:cNvSpPr>
          <p:nvPr/>
        </p:nvSpPr>
        <p:spPr bwMode="gray">
          <a:xfrm>
            <a:off x="2198688" y="2787650"/>
            <a:ext cx="5588022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267"/>
              </a:cxn>
              <a:cxn ang="0">
                <a:pos x="3454" y="267"/>
              </a:cxn>
              <a:cxn ang="0">
                <a:pos x="3292" y="8"/>
              </a:cxn>
              <a:cxn ang="0">
                <a:pos x="0" y="0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6" name="AutoShape 28"/>
          <p:cNvSpPr>
            <a:spLocks noChangeArrowheads="1"/>
          </p:cNvSpPr>
          <p:nvPr/>
        </p:nvSpPr>
        <p:spPr bwMode="ltGray">
          <a:xfrm>
            <a:off x="500034" y="2786058"/>
            <a:ext cx="2400300" cy="2895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black">
          <a:xfrm>
            <a:off x="642910" y="3429000"/>
            <a:ext cx="1824038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Связь микро- и макроэкономики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white">
          <a:xfrm>
            <a:off x="3143240" y="2786058"/>
            <a:ext cx="34972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Например,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5143504" y="3357562"/>
            <a:ext cx="2657498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Макроэкономика:</a:t>
            </a:r>
          </a:p>
          <a:p>
            <a:pPr algn="ctr"/>
            <a:r>
              <a:rPr lang="ru-RU" sz="2400" dirty="0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Анализ </a:t>
            </a:r>
            <a:r>
              <a:rPr lang="ru-RU" sz="2400" dirty="0" err="1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правительствен-ного</a:t>
            </a:r>
            <a:r>
              <a:rPr lang="ru-RU" sz="2400" dirty="0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 решения об антимонопольной политике.</a:t>
            </a:r>
            <a:endParaRPr lang="en-US" sz="1600" dirty="0">
              <a:solidFill>
                <a:srgbClr val="11111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428596" y="1714488"/>
            <a:ext cx="7953404" cy="88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2400" dirty="0" smtClean="0">
                <a:latin typeface="Calibri" pitchFamily="34" charset="0"/>
              </a:rPr>
              <a:t>Оба уровня экономического анализа использования ограниченных ресурсов связаны между собой.</a:t>
            </a:r>
            <a:endParaRPr lang="en-US" sz="2400" dirty="0">
              <a:latin typeface="Calibri" pitchFamily="34" charset="0"/>
              <a:cs typeface="Arial" charset="0"/>
            </a:endParaRP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2786050" y="3286124"/>
            <a:ext cx="1955802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u="sng" dirty="0" err="1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Микро-экономика</a:t>
            </a:r>
            <a:r>
              <a:rPr lang="ru-RU" sz="2400" u="sng" dirty="0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:</a:t>
            </a:r>
          </a:p>
          <a:p>
            <a:pPr algn="ctr"/>
            <a:r>
              <a:rPr lang="ru-RU" sz="2400" dirty="0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Причины роста цен на продукцию нефтезавода</a:t>
            </a:r>
            <a:endParaRPr lang="en-US" sz="1600" dirty="0">
              <a:solidFill>
                <a:srgbClr val="11111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0" grpId="0"/>
    </p:bldLst>
  </p:timing>
</p:sld>
</file>

<file path=ppt/theme/theme1.xml><?xml version="1.0" encoding="utf-8"?>
<a:theme xmlns:a="http://schemas.openxmlformats.org/drawingml/2006/main" name="Экономика наука и хозяйство">
  <a:themeElements>
    <a:clrScheme name="Default Design 1">
      <a:dk1>
        <a:srgbClr val="000000"/>
      </a:dk1>
      <a:lt1>
        <a:srgbClr val="FFFFFF"/>
      </a:lt1>
      <a:dk2>
        <a:srgbClr val="019EAF"/>
      </a:dk2>
      <a:lt2>
        <a:srgbClr val="E7FFED"/>
      </a:lt2>
      <a:accent1>
        <a:srgbClr val="CE5F0C"/>
      </a:accent1>
      <a:accent2>
        <a:srgbClr val="93A719"/>
      </a:accent2>
      <a:accent3>
        <a:srgbClr val="AACCD4"/>
      </a:accent3>
      <a:accent4>
        <a:srgbClr val="DADADA"/>
      </a:accent4>
      <a:accent5>
        <a:srgbClr val="E3B6AA"/>
      </a:accent5>
      <a:accent6>
        <a:srgbClr val="859716"/>
      </a:accent6>
      <a:hlink>
        <a:srgbClr val="9720A0"/>
      </a:hlink>
      <a:folHlink>
        <a:srgbClr val="1C4598"/>
      </a:folHlink>
    </a:clrScheme>
    <a:fontScheme name="Default Design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19EAF"/>
        </a:dk2>
        <a:lt2>
          <a:srgbClr val="E7FFED"/>
        </a:lt2>
        <a:accent1>
          <a:srgbClr val="CE5F0C"/>
        </a:accent1>
        <a:accent2>
          <a:srgbClr val="93A719"/>
        </a:accent2>
        <a:accent3>
          <a:srgbClr val="AACCD4"/>
        </a:accent3>
        <a:accent4>
          <a:srgbClr val="DADADA"/>
        </a:accent4>
        <a:accent5>
          <a:srgbClr val="E3B6AA"/>
        </a:accent5>
        <a:accent6>
          <a:srgbClr val="859716"/>
        </a:accent6>
        <a:hlink>
          <a:srgbClr val="9720A0"/>
        </a:hlink>
        <a:folHlink>
          <a:srgbClr val="1C45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5559B"/>
        </a:dk2>
        <a:lt2>
          <a:srgbClr val="E7F9FF"/>
        </a:lt2>
        <a:accent1>
          <a:srgbClr val="1A98C0"/>
        </a:accent1>
        <a:accent2>
          <a:srgbClr val="B46C0C"/>
        </a:accent2>
        <a:accent3>
          <a:srgbClr val="AAB4CB"/>
        </a:accent3>
        <a:accent4>
          <a:srgbClr val="DADADA"/>
        </a:accent4>
        <a:accent5>
          <a:srgbClr val="ABCADC"/>
        </a:accent5>
        <a:accent6>
          <a:srgbClr val="A3610A"/>
        </a:accent6>
        <a:hlink>
          <a:srgbClr val="BCB808"/>
        </a:hlink>
        <a:folHlink>
          <a:srgbClr val="169E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8E7A00"/>
        </a:dk2>
        <a:lt2>
          <a:srgbClr val="FFF2E7"/>
        </a:lt2>
        <a:accent1>
          <a:srgbClr val="5AB02A"/>
        </a:accent1>
        <a:accent2>
          <a:srgbClr val="0D97B3"/>
        </a:accent2>
        <a:accent3>
          <a:srgbClr val="C6BEAA"/>
        </a:accent3>
        <a:accent4>
          <a:srgbClr val="DADADA"/>
        </a:accent4>
        <a:accent5>
          <a:srgbClr val="B5D4AC"/>
        </a:accent5>
        <a:accent6>
          <a:srgbClr val="0B88A2"/>
        </a:accent6>
        <a:hlink>
          <a:srgbClr val="C85E2E"/>
        </a:hlink>
        <a:folHlink>
          <a:srgbClr val="755F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Экономика наука и хозяйство</Template>
  <TotalTime>157</TotalTime>
  <Words>296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Экономика наука и хозяйство</vt:lpstr>
      <vt:lpstr>Экономика: наука и хозяйство.</vt:lpstr>
      <vt:lpstr>План</vt:lpstr>
      <vt:lpstr>Способна ли экономика удовлетворить все потребности людей?</vt:lpstr>
      <vt:lpstr>Понятие «экономика»</vt:lpstr>
      <vt:lpstr>Что изучает экономика?</vt:lpstr>
      <vt:lpstr>Что изучает экономика? </vt:lpstr>
      <vt:lpstr>Микроэкономика</vt:lpstr>
      <vt:lpstr>Макроэкономика</vt:lpstr>
      <vt:lpstr>Связь микро- и макроэкономики</vt:lpstr>
      <vt:lpstr>Мировая экономика</vt:lpstr>
      <vt:lpstr>Мировая экономика</vt:lpstr>
      <vt:lpstr>Домашнее задание: §1, сс.6-9, Документ, сс.14-15 и вопросы к нему. 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Экономика: наука и хозяйство.</dc:title>
  <dc:creator>Марина</dc:creator>
  <cp:lastModifiedBy>K311</cp:lastModifiedBy>
  <cp:revision>19</cp:revision>
  <dcterms:created xsi:type="dcterms:W3CDTF">2013-09-04T18:28:04Z</dcterms:created>
  <dcterms:modified xsi:type="dcterms:W3CDTF">2016-09-06T12:35:08Z</dcterms:modified>
</cp:coreProperties>
</file>