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5" r:id="rId14"/>
    <p:sldId id="263" r:id="rId15"/>
    <p:sldId id="276" r:id="rId16"/>
    <p:sldId id="277" r:id="rId17"/>
    <p:sldId id="266" r:id="rId18"/>
    <p:sldId id="279" r:id="rId19"/>
    <p:sldId id="280" r:id="rId20"/>
    <p:sldId id="275" r:id="rId21"/>
    <p:sldId id="262" r:id="rId22"/>
    <p:sldId id="278" r:id="rId23"/>
    <p:sldId id="281" r:id="rId24"/>
    <p:sldId id="284" r:id="rId25"/>
    <p:sldId id="285" r:id="rId26"/>
    <p:sldId id="282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166A-9D6C-4768-87C5-B2E74F7A1F99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542B-0B2D-4ADF-B269-ED1C7F96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2542B-0B2D-4ADF-B269-ED1C7F96AE4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1.xml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0" Type="http://schemas.microsoft.com/office/2007/relationships/hdphoto" Target="../media/hdphoto10.wdp"/><Relationship Id="rId4" Type="http://schemas.openxmlformats.org/officeDocument/2006/relationships/chart" Target="../charts/chart2.xml"/><Relationship Id="rId9" Type="http://schemas.openxmlformats.org/officeDocument/2006/relationships/image" Target="../media/image36.png"/><Relationship Id="rId1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3.xml"/><Relationship Id="rId7" Type="http://schemas.microsoft.com/office/2007/relationships/hdphoto" Target="../media/hdphoto12.wdp"/><Relationship Id="rId12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jpeg"/><Relationship Id="rId5" Type="http://schemas.microsoft.com/office/2007/relationships/hdphoto" Target="../media/hdphoto11.wdp"/><Relationship Id="rId10" Type="http://schemas.openxmlformats.org/officeDocument/2006/relationships/image" Target="../media/image43.jpeg"/><Relationship Id="rId4" Type="http://schemas.openxmlformats.org/officeDocument/2006/relationships/image" Target="../media/image41.pn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60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76056" y="1276735"/>
            <a:ext cx="3816424" cy="2519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государства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3927"/>
            <a:ext cx="5544616" cy="459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970" y="91556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DS Goose" pitchFamily="2" charset="-52"/>
              </a:rPr>
              <a:t>Какими бывают государства?</a:t>
            </a:r>
            <a:endParaRPr lang="ru-RU" sz="1600" b="1" i="1" dirty="0">
              <a:latin typeface="DS Goose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75" y="1124452"/>
            <a:ext cx="400050" cy="5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Теократическая </a:t>
            </a:r>
          </a:p>
          <a:p>
            <a:r>
              <a:rPr lang="ru-RU" b="1" i="1" dirty="0" smtClean="0">
                <a:cs typeface="Arial" pitchFamily="34" charset="0"/>
              </a:rPr>
              <a:t>монархия </a:t>
            </a:r>
            <a:r>
              <a:rPr lang="ru-RU" i="1" dirty="0" smtClean="0">
                <a:cs typeface="Arial" pitchFamily="34" charset="0"/>
              </a:rPr>
              <a:t>– форма </a:t>
            </a:r>
          </a:p>
          <a:p>
            <a:r>
              <a:rPr lang="ru-RU" i="1" dirty="0">
                <a:cs typeface="Arial" pitchFamily="34" charset="0"/>
              </a:rPr>
              <a:t>п</a:t>
            </a:r>
            <a:r>
              <a:rPr lang="ru-RU" i="1" dirty="0" smtClean="0">
                <a:cs typeface="Arial" pitchFamily="34" charset="0"/>
              </a:rPr>
              <a:t>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монарх </a:t>
            </a:r>
          </a:p>
          <a:p>
            <a:r>
              <a:rPr lang="ru-RU" i="1" dirty="0" smtClean="0">
                <a:cs typeface="Arial" pitchFamily="34" charset="0"/>
              </a:rPr>
              <a:t>является также </a:t>
            </a:r>
          </a:p>
          <a:p>
            <a:r>
              <a:rPr lang="ru-RU" i="1" dirty="0" smtClean="0">
                <a:cs typeface="Arial" pitchFamily="34" charset="0"/>
              </a:rPr>
              <a:t>главой церкви, </a:t>
            </a:r>
            <a:r>
              <a:rPr lang="ru-RU" i="1" dirty="0" err="1" smtClean="0">
                <a:cs typeface="Arial" pitchFamily="34" charset="0"/>
              </a:rPr>
              <a:t>духо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венство</a:t>
            </a:r>
            <a:r>
              <a:rPr lang="ru-RU" i="1" dirty="0" smtClean="0">
                <a:cs typeface="Arial" pitchFamily="34" charset="0"/>
              </a:rPr>
              <a:t> оказывает </a:t>
            </a:r>
          </a:p>
          <a:p>
            <a:r>
              <a:rPr lang="ru-RU" i="1" dirty="0" smtClean="0">
                <a:cs typeface="Arial" pitchFamily="34" charset="0"/>
              </a:rPr>
              <a:t>большое влияние на </a:t>
            </a:r>
          </a:p>
          <a:p>
            <a:r>
              <a:rPr lang="ru-RU" i="1" dirty="0" smtClean="0">
                <a:cs typeface="Arial" pitchFamily="34" charset="0"/>
              </a:rPr>
              <a:t>политику.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71422"/>
            <a:ext cx="2974532" cy="198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585" y="946520"/>
            <a:ext cx="2313825" cy="16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660" y="1275606"/>
            <a:ext cx="3400455" cy="275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588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42" y="843558"/>
            <a:ext cx="6527515" cy="331236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rial" pitchFamily="34" charset="0"/>
              </a:rPr>
              <a:t>Большинство </a:t>
            </a:r>
            <a:r>
              <a:rPr lang="ru-RU" i="1" dirty="0" err="1" smtClean="0">
                <a:cs typeface="Arial" pitchFamily="34" charset="0"/>
              </a:rPr>
              <a:t>совре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менных</a:t>
            </a:r>
            <a:r>
              <a:rPr lang="ru-RU" i="1" dirty="0" smtClean="0">
                <a:cs typeface="Arial" pitchFamily="34" charset="0"/>
              </a:rPr>
              <a:t> монархий – </a:t>
            </a:r>
          </a:p>
          <a:p>
            <a:r>
              <a:rPr lang="ru-RU" i="1" dirty="0" smtClean="0">
                <a:cs typeface="Arial" pitchFamily="34" charset="0"/>
              </a:rPr>
              <a:t>парламентские.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47614"/>
            <a:ext cx="3634049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Рамка 9"/>
          <p:cNvSpPr/>
          <p:nvPr/>
        </p:nvSpPr>
        <p:spPr>
          <a:xfrm>
            <a:off x="1907704" y="1347615"/>
            <a:ext cx="3708412" cy="1944216"/>
          </a:xfrm>
          <a:prstGeom prst="frame">
            <a:avLst>
              <a:gd name="adj1" fmla="val 4052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8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169" y="1204083"/>
            <a:ext cx="3399446" cy="246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rial" pitchFamily="34" charset="0"/>
              </a:rPr>
              <a:t>Большинство </a:t>
            </a:r>
            <a:r>
              <a:rPr lang="ru-RU" i="1" dirty="0" err="1" smtClean="0">
                <a:cs typeface="Arial" pitchFamily="34" charset="0"/>
              </a:rPr>
              <a:t>совре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менных</a:t>
            </a:r>
            <a:r>
              <a:rPr lang="ru-RU" i="1" dirty="0" smtClean="0">
                <a:cs typeface="Arial" pitchFamily="34" charset="0"/>
              </a:rPr>
              <a:t> монархий – </a:t>
            </a:r>
          </a:p>
          <a:p>
            <a:r>
              <a:rPr lang="ru-RU" i="1" dirty="0" smtClean="0">
                <a:cs typeface="Arial" pitchFamily="34" charset="0"/>
              </a:rPr>
              <a:t>парламентские.</a:t>
            </a:r>
          </a:p>
          <a:p>
            <a:endParaRPr lang="ru-RU" sz="800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Абсолютная </a:t>
            </a:r>
          </a:p>
          <a:p>
            <a:r>
              <a:rPr lang="ru-RU" i="1" dirty="0" smtClean="0">
                <a:cs typeface="Arial" pitchFamily="34" charset="0"/>
              </a:rPr>
              <a:t>монархическая </a:t>
            </a:r>
          </a:p>
          <a:p>
            <a:r>
              <a:rPr lang="ru-RU" i="1" dirty="0" smtClean="0">
                <a:cs typeface="Arial" pitchFamily="34" charset="0"/>
              </a:rPr>
              <a:t>власть сохранилась в </a:t>
            </a:r>
          </a:p>
          <a:p>
            <a:r>
              <a:rPr lang="ru-RU" i="1" dirty="0" smtClean="0">
                <a:cs typeface="Arial" pitchFamily="34" charset="0"/>
              </a:rPr>
              <a:t>Брунее, Омане, </a:t>
            </a:r>
          </a:p>
          <a:p>
            <a:r>
              <a:rPr lang="ru-RU" i="1" dirty="0" smtClean="0">
                <a:cs typeface="Arial" pitchFamily="34" charset="0"/>
              </a:rPr>
              <a:t>Саудовской Аравии, </a:t>
            </a:r>
          </a:p>
          <a:p>
            <a:r>
              <a:rPr lang="ru-RU" i="1" dirty="0" smtClean="0">
                <a:cs typeface="Arial" pitchFamily="34" charset="0"/>
              </a:rPr>
              <a:t>Объединённых </a:t>
            </a:r>
          </a:p>
          <a:p>
            <a:r>
              <a:rPr lang="ru-RU" i="1" dirty="0" smtClean="0">
                <a:cs typeface="Arial" pitchFamily="34" charset="0"/>
              </a:rPr>
              <a:t>Арабских Эмиратах.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57" y="1186943"/>
            <a:ext cx="3250070" cy="273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03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3535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36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5280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3549" y="780842"/>
            <a:ext cx="2438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11760" y="2214940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glow rad="889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государства</a:t>
            </a:r>
            <a:endParaRPr lang="ru-RU" sz="2000" b="1" dirty="0">
              <a:effectLst>
                <a:glow rad="889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1523708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537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3548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>
            <a:stCxn id="6" idx="1"/>
            <a:endCxn id="9" idx="3"/>
          </p:cNvCxnSpPr>
          <p:nvPr/>
        </p:nvCxnSpPr>
        <p:spPr>
          <a:xfrm flipH="1" flipV="1">
            <a:off x="2850451" y="1704172"/>
            <a:ext cx="389401" cy="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  <a:endCxn id="10" idx="1"/>
          </p:cNvCxnSpPr>
          <p:nvPr/>
        </p:nvCxnSpPr>
        <p:spPr>
          <a:xfrm>
            <a:off x="5904148" y="1708374"/>
            <a:ext cx="389401" cy="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с вырезом 35"/>
          <p:cNvSpPr/>
          <p:nvPr/>
        </p:nvSpPr>
        <p:spPr>
          <a:xfrm rot="16200000">
            <a:off x="4448121" y="1747235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93549" y="1525479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38" y="1519506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123478"/>
            <a:ext cx="3672408" cy="467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5596" y="1203598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Республика</a:t>
            </a:r>
            <a:r>
              <a:rPr lang="ru-RU" i="1" dirty="0" smtClean="0"/>
              <a:t> – форма </a:t>
            </a:r>
          </a:p>
          <a:p>
            <a:r>
              <a:rPr lang="ru-RU" i="1" dirty="0" smtClean="0"/>
              <a:t>правления, при </a:t>
            </a:r>
          </a:p>
          <a:p>
            <a:r>
              <a:rPr lang="ru-RU" i="1" dirty="0" smtClean="0"/>
              <a:t>которой основные </a:t>
            </a:r>
          </a:p>
          <a:p>
            <a:r>
              <a:rPr lang="ru-RU" i="1" dirty="0" smtClean="0"/>
              <a:t>органы власти </a:t>
            </a:r>
          </a:p>
          <a:p>
            <a:r>
              <a:rPr lang="ru-RU" i="1" dirty="0" smtClean="0"/>
              <a:t>избираются </a:t>
            </a:r>
          </a:p>
          <a:p>
            <a:r>
              <a:rPr lang="ru-RU" i="1" dirty="0" smtClean="0"/>
              <a:t>населением на </a:t>
            </a:r>
          </a:p>
          <a:p>
            <a:r>
              <a:rPr lang="ru-RU" i="1" dirty="0" smtClean="0"/>
              <a:t>определённый срок.</a:t>
            </a:r>
          </a:p>
          <a:p>
            <a:r>
              <a:rPr lang="ru-RU" b="1" i="1" dirty="0" smtClean="0"/>
              <a:t>Тип республики </a:t>
            </a:r>
          </a:p>
          <a:p>
            <a:r>
              <a:rPr lang="ru-RU" i="1" dirty="0" smtClean="0"/>
              <a:t>определяется </a:t>
            </a:r>
          </a:p>
          <a:p>
            <a:r>
              <a:rPr lang="ru-RU" i="1" dirty="0" smtClean="0"/>
              <a:t>способом </a:t>
            </a:r>
          </a:p>
          <a:p>
            <a:r>
              <a:rPr lang="ru-RU" i="1" dirty="0" smtClean="0"/>
              <a:t>формирования </a:t>
            </a:r>
          </a:p>
          <a:p>
            <a:r>
              <a:rPr lang="ru-RU" i="1" dirty="0" smtClean="0"/>
              <a:t>правительства.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4214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0" grpId="0" animBg="1"/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Парламентская республика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78584285"/>
              </p:ext>
            </p:extLst>
          </p:nvPr>
        </p:nvGraphicFramePr>
        <p:xfrm>
          <a:off x="1769858" y="971528"/>
          <a:ext cx="5604284" cy="31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9155" y="1969645"/>
            <a:ext cx="2885690" cy="601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ПАРЛАМЕНТ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1344" y="1491630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/>
          <p:nvPr/>
        </p:nvSpPr>
        <p:spPr>
          <a:xfrm>
            <a:off x="6676127" y="1543603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ПРАВИТЕЛЬСТВО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08041">
            <a:off x="6382202" y="1711262"/>
            <a:ext cx="618282" cy="1543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673" y="1491630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6"/>
          <p:cNvSpPr txBox="1"/>
          <p:nvPr/>
        </p:nvSpPr>
        <p:spPr>
          <a:xfrm>
            <a:off x="642673" y="1566426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ПРЕЗИДЕНТ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3651" flipH="1">
            <a:off x="2123734" y="1698224"/>
            <a:ext cx="632921" cy="15700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7624" y="4227934"/>
            <a:ext cx="259228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6"/>
          <p:cNvSpPr txBox="1"/>
          <p:nvPr/>
        </p:nvSpPr>
        <p:spPr>
          <a:xfrm>
            <a:off x="1636003" y="4279907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ИЗБИРАТЕЛИ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8097" flipH="1">
            <a:off x="1232350" y="1943282"/>
            <a:ext cx="585973" cy="22287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83312">
            <a:off x="2622917" y="3095825"/>
            <a:ext cx="588010" cy="1261263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3995936" y="3018570"/>
            <a:ext cx="1792642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ПАРТИЯ </a:t>
            </a:r>
          </a:p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БОЛЬШИНСТВА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110" y="3423915"/>
            <a:ext cx="1181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ФРГ,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Италия,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Израиль,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Индия…</a:t>
            </a:r>
            <a:endParaRPr lang="ru-RU" sz="2000" dirty="0">
              <a:latin typeface="a_AlternaSw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67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 animBg="1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981073" y="2787774"/>
            <a:ext cx="2258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Издаёт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 законы.</a:t>
            </a:r>
          </a:p>
          <a:p>
            <a:pPr algn="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Может объявить </a:t>
            </a:r>
          </a:p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мпичмент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431" y="1032288"/>
            <a:ext cx="1607362" cy="132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Президентская республика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514121"/>
              </p:ext>
            </p:extLst>
          </p:nvPr>
        </p:nvGraphicFramePr>
        <p:xfrm>
          <a:off x="-900608" y="1118132"/>
          <a:ext cx="5604284" cy="31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392456"/>
            <a:ext cx="2885690" cy="601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ПАРЛАМЕНТ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3073" y="2571750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/>
          <p:nvPr/>
        </p:nvSpPr>
        <p:spPr>
          <a:xfrm>
            <a:off x="4283968" y="2623723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ПРАВИТЕЛЬСТВО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7567" y="1163098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6"/>
          <p:cNvSpPr txBox="1"/>
          <p:nvPr/>
        </p:nvSpPr>
        <p:spPr>
          <a:xfrm>
            <a:off x="3297567" y="1215805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ПРЕЗИДЕНТ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4642" flipH="1" flipV="1">
            <a:off x="3153216" y="3242682"/>
            <a:ext cx="632921" cy="10848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71800" y="4219004"/>
            <a:ext cx="259228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6"/>
          <p:cNvSpPr txBox="1"/>
          <p:nvPr/>
        </p:nvSpPr>
        <p:spPr>
          <a:xfrm>
            <a:off x="3139979" y="4270977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ИЗБИРАТЕЛИ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8097" flipH="1">
            <a:off x="3559463" y="1647459"/>
            <a:ext cx="585973" cy="2430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2415" flipH="1">
            <a:off x="4731751" y="1698339"/>
            <a:ext cx="588010" cy="9456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2110" y="3423915"/>
            <a:ext cx="155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США,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Китай,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Бразилия,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Казахстан…</a:t>
            </a:r>
            <a:endParaRPr lang="ru-RU" sz="2000" dirty="0"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110" y="4347244"/>
            <a:ext cx="155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США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431" y="2870527"/>
            <a:ext cx="1607363" cy="13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6"/>
          <p:cNvSpPr txBox="1"/>
          <p:nvPr/>
        </p:nvSpPr>
        <p:spPr>
          <a:xfrm>
            <a:off x="5580111" y="1986394"/>
            <a:ext cx="151400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ПРЕЗИДЕНТ</a:t>
            </a:r>
            <a:endParaRPr lang="ru-RU" sz="18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7377737" y="3864992"/>
            <a:ext cx="151400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КОНГРЕСС</a:t>
            </a:r>
            <a:endParaRPr lang="ru-RU" sz="18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5011" y="981184"/>
            <a:ext cx="1659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Формирует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правительство.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 может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распустить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Конгресс.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644" y="2836950"/>
            <a:ext cx="1076247" cy="135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566" y="1846295"/>
            <a:ext cx="1095387" cy="135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075" y="1060517"/>
            <a:ext cx="1095387" cy="135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13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8" grpId="0" animBg="1"/>
      <p:bldP spid="9" grpId="0"/>
      <p:bldP spid="20" grpId="0" build="allAtOnce"/>
      <p:bldP spid="21" grpId="0"/>
      <p:bldP spid="21" grpId="1"/>
      <p:bldP spid="22" grpId="0"/>
      <p:bldP spid="22" grpId="1"/>
      <p:bldP spid="2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Смешанная республика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9115992"/>
              </p:ext>
            </p:extLst>
          </p:nvPr>
        </p:nvGraphicFramePr>
        <p:xfrm>
          <a:off x="-900608" y="1118132"/>
          <a:ext cx="5604284" cy="31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392456"/>
            <a:ext cx="2885690" cy="601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ПАРЛАМЕНТ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561456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6"/>
          <p:cNvSpPr txBox="1"/>
          <p:nvPr/>
        </p:nvSpPr>
        <p:spPr>
          <a:xfrm>
            <a:off x="3532775" y="2613429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ПРАВИТЕЛЬСТВО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5081" y="1240252"/>
            <a:ext cx="1841095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6"/>
          <p:cNvSpPr txBox="1"/>
          <p:nvPr/>
        </p:nvSpPr>
        <p:spPr>
          <a:xfrm>
            <a:off x="4315081" y="1292959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ПРЕЗИДЕНТ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3741" flipH="1" flipV="1">
            <a:off x="3512511" y="2816182"/>
            <a:ext cx="632921" cy="17131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63888" y="4219004"/>
            <a:ext cx="259228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6"/>
          <p:cNvSpPr txBox="1"/>
          <p:nvPr/>
        </p:nvSpPr>
        <p:spPr>
          <a:xfrm>
            <a:off x="3932067" y="4270977"/>
            <a:ext cx="1841094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ИЗБИРАТЕЛИ</a:t>
            </a:r>
            <a:endParaRPr lang="ru-RU" sz="20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22607">
            <a:off x="5385164" y="1673820"/>
            <a:ext cx="585973" cy="24884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3039">
            <a:off x="4278529" y="1727683"/>
            <a:ext cx="588010" cy="9456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2110" y="3423915"/>
            <a:ext cx="1698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Россия,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Франция,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Болгария, </a:t>
            </a:r>
          </a:p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Финляндия…</a:t>
            </a:r>
            <a:endParaRPr lang="ru-RU" sz="2000" dirty="0"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55614" flipH="1">
            <a:off x="3329271" y="1781297"/>
            <a:ext cx="588010" cy="9456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22110" y="4331880"/>
            <a:ext cx="16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Россия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78" y="1923678"/>
            <a:ext cx="1519481" cy="91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010" y="445089"/>
            <a:ext cx="1418052" cy="85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214" y="3505144"/>
            <a:ext cx="1471258" cy="78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6"/>
          <p:cNvSpPr txBox="1"/>
          <p:nvPr/>
        </p:nvSpPr>
        <p:spPr>
          <a:xfrm>
            <a:off x="7349214" y="3985835"/>
            <a:ext cx="151400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ГОСДУМА</a:t>
            </a:r>
            <a:endParaRPr lang="ru-RU" sz="18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7307550" y="997053"/>
            <a:ext cx="1514001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ПРЕЗИДЕНТ</a:t>
            </a:r>
            <a:endParaRPr lang="ru-RU" sz="18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6236659" y="2541116"/>
            <a:ext cx="171971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ПРАВИТЕЛЬСТВО</a:t>
            </a:r>
            <a:endParaRPr lang="ru-RU" sz="1800" b="1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126294" y="1277347"/>
            <a:ext cx="269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Назначает.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Отправляет в отставку.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7667" y="2859782"/>
            <a:ext cx="322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– ?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Вотум недоверия.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9" grpId="0"/>
      <p:bldP spid="29" grpId="1"/>
      <p:bldP spid="34" grpId="0"/>
      <p:bldP spid="34" grpId="1"/>
      <p:bldP spid="35" grpId="0"/>
      <p:bldP spid="35" grpId="1"/>
      <p:bldP spid="36" grpId="0"/>
      <p:bldP spid="36" grpId="1"/>
      <p:bldP spid="1025" grpId="0" build="allAtOnce"/>
      <p:bldP spid="3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295279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3547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535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36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11760" y="2214940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glow rad="889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государства</a:t>
            </a:r>
            <a:endParaRPr lang="ru-RU" sz="2000" b="1" dirty="0">
              <a:effectLst>
                <a:glow rad="889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1523708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38" y="2886661"/>
            <a:ext cx="26642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-венного устройства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537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3548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38" y="3532992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нитарное 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538" y="3902324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534" y="4271656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>
            <a:stCxn id="6" idx="1"/>
            <a:endCxn id="9" idx="3"/>
          </p:cNvCxnSpPr>
          <p:nvPr/>
        </p:nvCxnSpPr>
        <p:spPr>
          <a:xfrm flipH="1" flipV="1">
            <a:off x="2850451" y="1704172"/>
            <a:ext cx="389401" cy="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  <a:endCxn id="10" idx="1"/>
          </p:cNvCxnSpPr>
          <p:nvPr/>
        </p:nvCxnSpPr>
        <p:spPr>
          <a:xfrm>
            <a:off x="5904148" y="1708374"/>
            <a:ext cx="389401" cy="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с вырезом 35"/>
          <p:cNvSpPr/>
          <p:nvPr/>
        </p:nvSpPr>
        <p:spPr>
          <a:xfrm rot="16200000">
            <a:off x="4448121" y="1747235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17609362" flipH="1" flipV="1">
            <a:off x="2215135" y="2393454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3538" y="1519506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3549" y="1525479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08104" y="111696"/>
            <a:ext cx="3744416" cy="4672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flipH="1">
            <a:off x="5933975" y="1275606"/>
            <a:ext cx="2382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Форма </a:t>
            </a:r>
          </a:p>
          <a:p>
            <a:r>
              <a:rPr lang="ru-RU" b="1" i="1" dirty="0" smtClean="0"/>
              <a:t>государственного </a:t>
            </a:r>
          </a:p>
          <a:p>
            <a:r>
              <a:rPr lang="ru-RU" b="1" i="1" dirty="0" smtClean="0"/>
              <a:t>устройства</a:t>
            </a:r>
            <a:r>
              <a:rPr lang="ru-RU" i="1" dirty="0" smtClean="0"/>
              <a:t> – </a:t>
            </a:r>
          </a:p>
          <a:p>
            <a:r>
              <a:rPr lang="ru-RU" i="1" dirty="0" smtClean="0"/>
              <a:t>способ организации </a:t>
            </a:r>
          </a:p>
          <a:p>
            <a:r>
              <a:rPr lang="ru-RU" i="1" dirty="0" smtClean="0"/>
              <a:t>территории </a:t>
            </a:r>
          </a:p>
          <a:p>
            <a:r>
              <a:rPr lang="ru-RU" i="1" dirty="0" smtClean="0"/>
              <a:t>государства: </a:t>
            </a:r>
          </a:p>
          <a:p>
            <a:r>
              <a:rPr lang="ru-RU" i="1" dirty="0" smtClean="0"/>
              <a:t>деление на </a:t>
            </a:r>
          </a:p>
          <a:p>
            <a:r>
              <a:rPr lang="ru-RU" i="1" dirty="0" smtClean="0"/>
              <a:t>составные части, </a:t>
            </a:r>
          </a:p>
          <a:p>
            <a:r>
              <a:rPr lang="ru-RU" i="1" dirty="0" smtClean="0"/>
              <a:t>уровень их </a:t>
            </a:r>
          </a:p>
          <a:p>
            <a:r>
              <a:rPr lang="ru-RU" i="1" dirty="0" smtClean="0"/>
              <a:t>политической </a:t>
            </a:r>
          </a:p>
          <a:p>
            <a:r>
              <a:rPr lang="ru-RU" i="1" dirty="0" smtClean="0"/>
              <a:t>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24727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3" grpId="0" animBg="1"/>
      <p:bldP spid="42" grpId="0" animBg="1"/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94236"/>
            <a:ext cx="8136904" cy="41796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554835"/>
            <a:ext cx="3888432" cy="267765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89800" y="41150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Унитарное государство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609" y="1535031"/>
            <a:ext cx="3873177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Административные единицы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не имеют политической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самостоятельности.</a:t>
            </a:r>
          </a:p>
          <a:p>
            <a:pPr marL="85725"/>
            <a:endParaRPr lang="ru-RU" sz="1000" dirty="0" smtClean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Единая система власти и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законодательства.</a:t>
            </a:r>
          </a:p>
          <a:p>
            <a:pPr marL="85725"/>
            <a:endParaRPr lang="ru-RU" sz="1000" dirty="0" smtClean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Единая денежная, налоговая,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кредитная политика.</a:t>
            </a:r>
          </a:p>
          <a:p>
            <a:endParaRPr lang="ru-RU" sz="4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614" y="1770276"/>
            <a:ext cx="1387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Б</a:t>
            </a:r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еларусь,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Польша,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Норвегия,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Испания,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Украина,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Франция,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Чехия…</a:t>
            </a:r>
            <a:endParaRPr lang="ru-RU" sz="20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3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14" y="994792"/>
            <a:ext cx="8076572" cy="414870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Федеративное государство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4835"/>
            <a:ext cx="3456384" cy="283154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1921" y="1554835"/>
            <a:ext cx="3343125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Отдельные территории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обладают определённой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политической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самостоятельностью.</a:t>
            </a:r>
          </a:p>
          <a:p>
            <a:pPr marL="85725"/>
            <a:endParaRPr lang="ru-RU" sz="10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Существует две системы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органов власти: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федеральная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 субъектов федерации.</a:t>
            </a:r>
          </a:p>
          <a:p>
            <a:endParaRPr lang="ru-RU" sz="4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0" b="100000" l="0" r="100000">
                        <a14:foregroundMark x1="16147" y1="27536" x2="16147" y2="27536"/>
                        <a14:foregroundMark x1="19830" y1="21739" x2="19830" y2="21739"/>
                        <a14:foregroundMark x1="34278" y1="15942" x2="34278" y2="15942"/>
                        <a14:foregroundMark x1="32578" y1="14493" x2="32578" y2="14493"/>
                        <a14:foregroundMark x1="37677" y1="18116" x2="37677" y2="18116"/>
                        <a14:foregroundMark x1="59773" y1="22464" x2="59773" y2="22464"/>
                        <a14:foregroundMark x1="62323" y1="21739" x2="62323" y2="21739"/>
                        <a14:foregroundMark x1="65156" y1="23913" x2="65156" y2="23913"/>
                        <a14:foregroundMark x1="83286" y1="74638" x2="83286" y2="74638"/>
                        <a14:foregroundMark x1="86969" y1="30435" x2="86969" y2="30435"/>
                        <a14:backgroundMark x1="27762" y1="79710" x2="27762" y2="7971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994792"/>
            <a:ext cx="2781300" cy="109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71156" y="2198359"/>
            <a:ext cx="2983210" cy="2123658"/>
          </a:xfrm>
          <a:prstGeom prst="borderCallout2">
            <a:avLst>
              <a:gd name="adj1" fmla="val 17925"/>
              <a:gd name="adj2" fmla="val -2160"/>
              <a:gd name="adj3" fmla="val -13848"/>
              <a:gd name="adj4" fmla="val -10200"/>
              <a:gd name="adj5" fmla="val -29810"/>
              <a:gd name="adj6" fmla="val 53656"/>
            </a:avLst>
          </a:prstGeom>
          <a:ln w="19050"/>
          <a:effectLst>
            <a:glow rad="63500">
              <a:schemeClr val="bg1">
                <a:lumMod val="9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 субъектов федерации:</a:t>
            </a:r>
          </a:p>
          <a:p>
            <a:pPr marL="266700"/>
            <a:endParaRPr lang="ru-RU" sz="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 республики,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краёв, 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46 областей,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города федерального 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значения,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автономная область,</a:t>
            </a:r>
          </a:p>
          <a:p>
            <a:pPr marL="266700"/>
            <a:r>
              <a:rPr lang="ru-RU" sz="1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автономных округа.</a:t>
            </a:r>
            <a:endParaRPr lang="ru-RU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1141" y="2398479"/>
            <a:ext cx="1387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Австралия,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Бельгия,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Индия, 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Канада,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США,</a:t>
            </a:r>
          </a:p>
          <a:p>
            <a:r>
              <a:rPr lang="ru-RU" sz="20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ФРГ…</a:t>
            </a:r>
            <a:endParaRPr lang="ru-RU" sz="20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9952" y="2531368"/>
            <a:ext cx="28083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7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uiExpand="1" build="p" animBg="1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131840" y="411510"/>
            <a:ext cx="2880320" cy="46166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063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ternaSw" pitchFamily="34" charset="-52"/>
                <a:cs typeface="Arial" pitchFamily="34" charset="0"/>
              </a:rPr>
              <a:t>ГОСУДАРСТВО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61399">
            <a:off x="4748834" y="731937"/>
            <a:ext cx="1460864" cy="1968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772258">
            <a:off x="4605795" y="1520253"/>
            <a:ext cx="1283123" cy="29027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59789"/>
              </a:avLst>
            </a:prstTxWarp>
            <a:spAutoFit/>
          </a:bodyPr>
          <a:lstStyle/>
          <a:p>
            <a:pPr algn="ctr"/>
            <a:r>
              <a:rPr lang="ru-RU" sz="1400" dirty="0" smtClean="0">
                <a:latin typeface="a_AlternaSw" pitchFamily="34" charset="-52"/>
              </a:rPr>
              <a:t>РАЗЛИЧИЯ</a:t>
            </a:r>
            <a:endParaRPr lang="ru-RU" sz="1400" dirty="0">
              <a:latin typeface="a_AlternaSw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7614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суверенитет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территория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население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публичная власть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монополия на </a:t>
            </a: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издание законов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право сбора налогов</a:t>
            </a:r>
          </a:p>
          <a:p>
            <a:pPr algn="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символы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294" y="1419622"/>
            <a:ext cx="2664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размеры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численность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населения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уровень развития</a:t>
            </a:r>
          </a:p>
          <a:p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богатство ресурсов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7088755" y="2026352"/>
            <a:ext cx="538246" cy="2637155"/>
          </a:xfrm>
          <a:prstGeom prst="rightBrace">
            <a:avLst>
              <a:gd name="adj1" fmla="val 3626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76956" y="3723875"/>
            <a:ext cx="1761843" cy="46166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ternaSw" pitchFamily="34" charset="-52"/>
                <a:cs typeface="Arial" pitchFamily="34" charset="0"/>
              </a:rPr>
              <a:t>СТРАНА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6294" y="3291831"/>
            <a:ext cx="283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пособ организации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осуществления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3435846"/>
            <a:ext cx="2021582" cy="748246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ternaSw" pitchFamily="34" charset="-52"/>
                <a:cs typeface="Arial" pitchFamily="34" charset="0"/>
              </a:rPr>
              <a:t>ФОРМА ГОСУДАРСТВА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3204">
            <a:off x="5279927" y="3624974"/>
            <a:ext cx="1203020" cy="4093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8601" flipH="1">
            <a:off x="2962452" y="731937"/>
            <a:ext cx="1460864" cy="1968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115013">
            <a:off x="3280768" y="1501496"/>
            <a:ext cx="1283123" cy="3890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latin typeface="a_AlternaSw" pitchFamily="34" charset="-52"/>
              </a:rPr>
              <a:t>ОБЩИЕ ПРИЗНАКИ</a:t>
            </a:r>
            <a:endParaRPr lang="ru-RU" sz="1400" dirty="0">
              <a:latin typeface="a_AlternaS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build="p"/>
      <p:bldP spid="11" grpId="0" uiExpand="1" build="p"/>
      <p:bldP spid="12" grpId="0" animBg="1"/>
      <p:bldP spid="12" grpId="1" animBg="1"/>
      <p:bldP spid="13" grpId="0"/>
      <p:bldP spid="13" grpId="1"/>
      <p:bldP spid="15" grpId="0" uiExpand="1" build="p"/>
      <p:bldP spid="1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5" y="1240061"/>
            <a:ext cx="4104457" cy="313412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1240061"/>
            <a:ext cx="3975819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Союз заключают независимые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marL="85725"/>
            <a:endParaRPr lang="ru-RU" sz="10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Координируют свои действия в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каких-либо сферах.</a:t>
            </a:r>
          </a:p>
          <a:p>
            <a:pPr marL="85725"/>
            <a:endParaRPr lang="ru-RU" sz="10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Сохраняют свой суверенитет.</a:t>
            </a:r>
          </a:p>
          <a:p>
            <a:pPr marL="85725"/>
            <a:endParaRPr lang="ru-RU" sz="10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Нет единого высшего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законодательного органа и </a:t>
            </a:r>
          </a:p>
          <a:p>
            <a:pPr marL="85725"/>
            <a:r>
              <a:rPr lang="ru-RU" sz="2000" dirty="0" smtClean="0">
                <a:effectLst>
                  <a:glow rad="1143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единого гражданства.</a:t>
            </a:r>
          </a:p>
          <a:p>
            <a:endParaRPr lang="ru-RU" sz="400" dirty="0">
              <a:effectLst>
                <a:glow rad="1143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Конфедерация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049" y="1240061"/>
            <a:ext cx="2003642" cy="133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049" y="2753568"/>
            <a:ext cx="2003642" cy="155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71" y="2747863"/>
            <a:ext cx="1074334" cy="7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71" y="1240061"/>
            <a:ext cx="1074334" cy="62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524327" y="1394271"/>
            <a:ext cx="1235753" cy="2915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230760"/>
            <a:ext cx="127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Швейцария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04138" y="3993314"/>
            <a:ext cx="197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  <a:cs typeface="Arial" pitchFamily="34" charset="0"/>
              </a:rPr>
              <a:t>Европейский Союз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1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925834"/>
            <a:ext cx="2699301" cy="337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 rot="21121778">
            <a:off x="1002219" y="947789"/>
            <a:ext cx="4625025" cy="2841098"/>
          </a:xfrm>
          <a:prstGeom prst="wedgeRoundRectCallout">
            <a:avLst>
              <a:gd name="adj1" fmla="val 76628"/>
              <a:gd name="adj2" fmla="val 658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/>
              <a:t>В </a:t>
            </a:r>
            <a:r>
              <a:rPr lang="ru-RU" i="1" dirty="0" smtClean="0"/>
              <a:t>сущности говоря</a:t>
            </a:r>
            <a:r>
              <a:rPr lang="ru-RU" i="1" dirty="0"/>
              <a:t>, и название, и форма </a:t>
            </a:r>
            <a:endParaRPr lang="ru-RU" i="1" dirty="0" smtClean="0"/>
          </a:p>
          <a:p>
            <a:r>
              <a:rPr lang="ru-RU" i="1" dirty="0" smtClean="0"/>
              <a:t>правления </a:t>
            </a:r>
            <a:r>
              <a:rPr lang="ru-RU" i="1" dirty="0"/>
              <a:t>не играют никакой роли. </a:t>
            </a:r>
            <a:endParaRPr lang="ru-RU" i="1" dirty="0" smtClean="0"/>
          </a:p>
          <a:p>
            <a:r>
              <a:rPr lang="ru-RU" i="1" dirty="0" smtClean="0"/>
              <a:t>Государство </a:t>
            </a:r>
            <a:r>
              <a:rPr lang="ru-RU" i="1" dirty="0"/>
              <a:t>будет хорошо управляться, </a:t>
            </a:r>
            <a:endParaRPr lang="ru-RU" i="1" dirty="0" smtClean="0"/>
          </a:p>
          <a:p>
            <a:r>
              <a:rPr lang="ru-RU" i="1" dirty="0" smtClean="0"/>
              <a:t>ежели </a:t>
            </a:r>
            <a:r>
              <a:rPr lang="ru-RU" i="1" dirty="0"/>
              <a:t>удастся достигнуть того, чтобы </a:t>
            </a:r>
            <a:endParaRPr lang="ru-RU" i="1" dirty="0" smtClean="0"/>
          </a:p>
          <a:p>
            <a:r>
              <a:rPr lang="ru-RU" i="1" dirty="0" smtClean="0"/>
              <a:t>справедливость </a:t>
            </a:r>
            <a:r>
              <a:rPr lang="ru-RU" i="1" dirty="0"/>
              <a:t>чувствовали на себе все </a:t>
            </a:r>
            <a:endParaRPr lang="ru-RU" i="1" dirty="0" smtClean="0"/>
          </a:p>
          <a:p>
            <a:r>
              <a:rPr lang="ru-RU" i="1" dirty="0" smtClean="0"/>
              <a:t>граждане</a:t>
            </a:r>
            <a:r>
              <a:rPr lang="ru-RU" i="1" dirty="0"/>
              <a:t>, как в отношении защиты </a:t>
            </a:r>
            <a:endParaRPr lang="ru-RU" i="1" dirty="0" smtClean="0"/>
          </a:p>
          <a:p>
            <a:r>
              <a:rPr lang="ru-RU" i="1" dirty="0" smtClean="0"/>
              <a:t>личности</a:t>
            </a:r>
            <a:r>
              <a:rPr lang="ru-RU" i="1" dirty="0"/>
              <a:t>, так и в смысле налогов, </a:t>
            </a:r>
            <a:endParaRPr lang="ru-RU" i="1" dirty="0" smtClean="0"/>
          </a:p>
          <a:p>
            <a:r>
              <a:rPr lang="ru-RU" i="1" dirty="0" smtClean="0"/>
              <a:t>разного </a:t>
            </a:r>
            <a:r>
              <a:rPr lang="ru-RU" i="1" dirty="0"/>
              <a:t>рода пожертвований и при </a:t>
            </a:r>
            <a:endParaRPr lang="ru-RU" i="1" dirty="0" smtClean="0"/>
          </a:p>
          <a:p>
            <a:r>
              <a:rPr lang="ru-RU" i="1" dirty="0" smtClean="0"/>
              <a:t>возмещении утраченного.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47425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3535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36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3547" y="411510"/>
            <a:ext cx="24386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смешанная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3547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11760" y="2214940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glow rad="889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государства</a:t>
            </a:r>
            <a:endParaRPr lang="ru-RU" sz="2000" b="1" dirty="0">
              <a:effectLst>
                <a:glow rad="889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1523708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38" y="2886661"/>
            <a:ext cx="26642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-венного устройства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6166" y="2880586"/>
            <a:ext cx="266429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полити-ческого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режима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537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3548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34" y="3531528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нитарное 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538" y="3908626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9884" y="3526917"/>
            <a:ext cx="2660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тоталитарный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534" y="4277958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9884" y="3896249"/>
            <a:ext cx="2660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авторитарный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9884" y="4265581"/>
            <a:ext cx="26642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демократический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>
            <a:stCxn id="6" idx="1"/>
            <a:endCxn id="9" idx="3"/>
          </p:cNvCxnSpPr>
          <p:nvPr/>
        </p:nvCxnSpPr>
        <p:spPr>
          <a:xfrm flipH="1" flipV="1">
            <a:off x="2850451" y="1704172"/>
            <a:ext cx="389401" cy="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  <a:endCxn id="10" idx="1"/>
          </p:cNvCxnSpPr>
          <p:nvPr/>
        </p:nvCxnSpPr>
        <p:spPr>
          <a:xfrm>
            <a:off x="5904148" y="1708374"/>
            <a:ext cx="389401" cy="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с вырезом 35"/>
          <p:cNvSpPr/>
          <p:nvPr/>
        </p:nvSpPr>
        <p:spPr>
          <a:xfrm rot="16200000">
            <a:off x="4448121" y="1747235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 rot="3990638" flipV="1">
            <a:off x="6712622" y="2393453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17609362" flipH="1" flipV="1">
            <a:off x="2215135" y="2393454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93549" y="1525479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38" y="1519506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053" y="123478"/>
            <a:ext cx="3672408" cy="4672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9592" y="1332513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Политический </a:t>
            </a:r>
          </a:p>
          <a:p>
            <a:r>
              <a:rPr lang="ru-RU" b="1" i="1" dirty="0" smtClean="0"/>
              <a:t>режим</a:t>
            </a:r>
            <a:r>
              <a:rPr lang="ru-RU" i="1" dirty="0" smtClean="0"/>
              <a:t> – те методы </a:t>
            </a:r>
          </a:p>
          <a:p>
            <a:r>
              <a:rPr lang="ru-RU" i="1" dirty="0" smtClean="0"/>
              <a:t>и средства, с </a:t>
            </a:r>
          </a:p>
          <a:p>
            <a:r>
              <a:rPr lang="ru-RU" i="1" dirty="0" smtClean="0"/>
              <a:t>помощью которых </a:t>
            </a:r>
          </a:p>
          <a:p>
            <a:r>
              <a:rPr lang="ru-RU" i="1" dirty="0" smtClean="0"/>
              <a:t>осуществляется </a:t>
            </a:r>
          </a:p>
          <a:p>
            <a:r>
              <a:rPr lang="ru-RU" i="1" dirty="0" smtClean="0"/>
              <a:t>государственная </a:t>
            </a:r>
          </a:p>
          <a:p>
            <a:r>
              <a:rPr lang="ru-RU" i="1" dirty="0" smtClean="0"/>
              <a:t>власть.</a:t>
            </a:r>
          </a:p>
        </p:txBody>
      </p:sp>
    </p:spTree>
    <p:extLst>
      <p:ext uri="{BB962C8B-B14F-4D97-AF65-F5344CB8AC3E}">
        <p14:creationId xmlns:p14="http://schemas.microsoft.com/office/powerpoint/2010/main" val="277160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25" grpId="0" animBg="1"/>
      <p:bldP spid="41" grpId="0" animBg="1"/>
      <p:bldP spid="2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Тоталитарный режим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24128" y="642342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5837" y="1563638"/>
            <a:ext cx="25202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Тоталитаризм</a:t>
            </a:r>
            <a:r>
              <a:rPr lang="ru-RU" i="1" dirty="0" smtClean="0">
                <a:cs typeface="Arial" pitchFamily="34" charset="0"/>
              </a:rPr>
              <a:t> – </a:t>
            </a:r>
          </a:p>
          <a:p>
            <a:r>
              <a:rPr lang="ru-RU" i="1" dirty="0" smtClean="0">
                <a:cs typeface="Arial" pitchFamily="34" charset="0"/>
              </a:rPr>
              <a:t>полный контроль </a:t>
            </a:r>
          </a:p>
          <a:p>
            <a:r>
              <a:rPr lang="ru-RU" i="1" dirty="0" smtClean="0">
                <a:cs typeface="Arial" pitchFamily="34" charset="0"/>
              </a:rPr>
              <a:t>государства над </a:t>
            </a:r>
          </a:p>
          <a:p>
            <a:r>
              <a:rPr lang="ru-RU" i="1" dirty="0" smtClean="0">
                <a:cs typeface="Arial" pitchFamily="34" charset="0"/>
              </a:rPr>
              <a:t>всеми сферами </a:t>
            </a:r>
          </a:p>
          <a:p>
            <a:r>
              <a:rPr lang="ru-RU" i="1" dirty="0" smtClean="0">
                <a:cs typeface="Arial" pitchFamily="34" charset="0"/>
              </a:rPr>
              <a:t>жизни общества и </a:t>
            </a:r>
          </a:p>
          <a:p>
            <a:r>
              <a:rPr lang="ru-RU" i="1" dirty="0" smtClean="0">
                <a:cs typeface="Arial" pitchFamily="34" charset="0"/>
              </a:rPr>
              <a:t>отдельного человека.</a:t>
            </a:r>
          </a:p>
          <a:p>
            <a:endParaRPr lang="ru-RU" sz="1000" i="1" dirty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Всё для государства, </a:t>
            </a:r>
          </a:p>
          <a:p>
            <a:r>
              <a:rPr lang="ru-RU" i="1" dirty="0" smtClean="0">
                <a:cs typeface="Arial" pitchFamily="34" charset="0"/>
              </a:rPr>
              <a:t>ничего вне </a:t>
            </a:r>
            <a:r>
              <a:rPr lang="ru-RU" i="1" dirty="0" err="1" smtClean="0">
                <a:cs typeface="Arial" pitchFamily="34" charset="0"/>
              </a:rPr>
              <a:t>государ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ства</a:t>
            </a:r>
            <a:r>
              <a:rPr lang="ru-RU" i="1" dirty="0" smtClean="0">
                <a:cs typeface="Arial" pitchFamily="34" charset="0"/>
              </a:rPr>
              <a:t>, ничего против </a:t>
            </a:r>
          </a:p>
          <a:p>
            <a:r>
              <a:rPr lang="ru-RU" i="1" dirty="0" smtClean="0">
                <a:cs typeface="Arial" pitchFamily="34" charset="0"/>
              </a:rPr>
              <a:t>государства.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35209"/>
            <a:ext cx="5049225" cy="35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31063"/>
            <a:ext cx="2786533" cy="36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419872" y="1135209"/>
            <a:ext cx="2448272" cy="36009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1900" dirty="0" smtClean="0">
                <a:latin typeface="Arial" pitchFamily="34" charset="0"/>
                <a:cs typeface="Arial" pitchFamily="34" charset="0"/>
              </a:rPr>
              <a:t>«… закрытая и неподвижная … структура, в которой всякое действие – от воспитания детей до производства и распределения товаров – направляется и контролируется из единого центра».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7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Авторитарный режим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24128" y="642342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6312" y="1632738"/>
            <a:ext cx="23762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Авторитаризм </a:t>
            </a:r>
            <a:r>
              <a:rPr lang="ru-RU" i="1" dirty="0" smtClean="0">
                <a:cs typeface="Arial" pitchFamily="34" charset="0"/>
              </a:rPr>
              <a:t>– </a:t>
            </a:r>
          </a:p>
          <a:p>
            <a:r>
              <a:rPr lang="ru-RU" i="1" dirty="0">
                <a:cs typeface="Arial" pitchFamily="34" charset="0"/>
              </a:rPr>
              <a:t>п</a:t>
            </a:r>
            <a:r>
              <a:rPr lang="ru-RU" i="1" dirty="0" smtClean="0">
                <a:cs typeface="Arial" pitchFamily="34" charset="0"/>
              </a:rPr>
              <a:t>олитический </a:t>
            </a:r>
          </a:p>
          <a:p>
            <a:r>
              <a:rPr lang="ru-RU" i="1" dirty="0" smtClean="0">
                <a:cs typeface="Arial" pitchFamily="34" charset="0"/>
              </a:rPr>
              <a:t>режим, при котором </a:t>
            </a:r>
          </a:p>
          <a:p>
            <a:r>
              <a:rPr lang="ru-RU" i="1" dirty="0" smtClean="0">
                <a:cs typeface="Arial" pitchFamily="34" charset="0"/>
              </a:rPr>
              <a:t>власть </a:t>
            </a:r>
            <a:r>
              <a:rPr lang="ru-RU" i="1" dirty="0" err="1" smtClean="0">
                <a:cs typeface="Arial" pitchFamily="34" charset="0"/>
              </a:rPr>
              <a:t>сосредоточе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smtClean="0">
                <a:cs typeface="Arial" pitchFamily="34" charset="0"/>
              </a:rPr>
              <a:t>на в руках одного </a:t>
            </a:r>
          </a:p>
          <a:p>
            <a:r>
              <a:rPr lang="ru-RU" i="1" dirty="0" smtClean="0">
                <a:cs typeface="Arial" pitchFamily="34" charset="0"/>
              </a:rPr>
              <a:t>человека или </a:t>
            </a:r>
            <a:r>
              <a:rPr lang="ru-RU" i="1" dirty="0" err="1" smtClean="0">
                <a:cs typeface="Arial" pitchFamily="34" charset="0"/>
              </a:rPr>
              <a:t>неболь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шой</a:t>
            </a:r>
            <a:r>
              <a:rPr lang="ru-RU" i="1" dirty="0" smtClean="0">
                <a:cs typeface="Arial" pitchFamily="34" charset="0"/>
              </a:rPr>
              <a:t> группы лиц.</a:t>
            </a:r>
          </a:p>
          <a:p>
            <a:endParaRPr lang="ru-RU" sz="1000" i="1" dirty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Разрешено всё, кроме </a:t>
            </a:r>
          </a:p>
          <a:p>
            <a:r>
              <a:rPr lang="ru-RU" i="1" dirty="0" smtClean="0">
                <a:cs typeface="Arial" pitchFamily="34" charset="0"/>
              </a:rPr>
              <a:t>политики.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987574"/>
            <a:ext cx="2520279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7574"/>
            <a:ext cx="252149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13196"/>
            <a:ext cx="3960440" cy="341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127" y="987574"/>
            <a:ext cx="1548001" cy="211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474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Демократический режим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24128" y="642342"/>
            <a:ext cx="3564396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1632739"/>
            <a:ext cx="23762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Демократия </a:t>
            </a:r>
            <a:r>
              <a:rPr lang="ru-RU" i="1" dirty="0" smtClean="0">
                <a:cs typeface="Arial" pitchFamily="34" charset="0"/>
              </a:rPr>
              <a:t>– </a:t>
            </a:r>
          </a:p>
          <a:p>
            <a:r>
              <a:rPr lang="ru-RU" i="1" dirty="0">
                <a:cs typeface="Arial" pitchFamily="34" charset="0"/>
              </a:rPr>
              <a:t>п</a:t>
            </a:r>
            <a:r>
              <a:rPr lang="ru-RU" i="1" dirty="0" smtClean="0">
                <a:cs typeface="Arial" pitchFamily="34" charset="0"/>
              </a:rPr>
              <a:t>олитический </a:t>
            </a:r>
          </a:p>
          <a:p>
            <a:r>
              <a:rPr lang="ru-RU" i="1" dirty="0" smtClean="0">
                <a:cs typeface="Arial" pitchFamily="34" charset="0"/>
              </a:rPr>
              <a:t>режим, основанный </a:t>
            </a:r>
          </a:p>
          <a:p>
            <a:r>
              <a:rPr lang="ru-RU" i="1" dirty="0" smtClean="0">
                <a:cs typeface="Arial" pitchFamily="34" charset="0"/>
              </a:rPr>
              <a:t>на признании народа </a:t>
            </a:r>
          </a:p>
          <a:p>
            <a:r>
              <a:rPr lang="ru-RU" i="1" dirty="0" smtClean="0">
                <a:cs typeface="Arial" pitchFamily="34" charset="0"/>
              </a:rPr>
              <a:t>единственным </a:t>
            </a:r>
          </a:p>
          <a:p>
            <a:r>
              <a:rPr lang="ru-RU" i="1" dirty="0" smtClean="0">
                <a:cs typeface="Arial" pitchFamily="34" charset="0"/>
              </a:rPr>
              <a:t>источником власти.</a:t>
            </a:r>
          </a:p>
          <a:p>
            <a:endParaRPr lang="ru-RU" sz="1000" i="1" dirty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Разрешено всё, что </a:t>
            </a:r>
          </a:p>
          <a:p>
            <a:r>
              <a:rPr lang="ru-RU" i="1" dirty="0" smtClean="0">
                <a:cs typeface="Arial" pitchFamily="34" charset="0"/>
              </a:rPr>
              <a:t>не запрещено </a:t>
            </a:r>
          </a:p>
          <a:p>
            <a:r>
              <a:rPr lang="ru-RU" i="1" dirty="0" smtClean="0">
                <a:cs typeface="Arial" pitchFamily="34" charset="0"/>
              </a:rPr>
              <a:t>законом.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77"/>
          <a:stretch/>
        </p:blipFill>
        <p:spPr>
          <a:xfrm>
            <a:off x="107504" y="708481"/>
            <a:ext cx="5544616" cy="44350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5970" y="11434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DS Goose" pitchFamily="2" charset="-52"/>
              </a:rPr>
              <a:t>Что такое демократия?</a:t>
            </a:r>
            <a:endParaRPr lang="ru-RU" sz="1600" b="1" i="1" dirty="0">
              <a:latin typeface="DS Goose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75" y="1289006"/>
            <a:ext cx="400050" cy="5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295279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смешанная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3547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3548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535" y="411510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36" y="780842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537" y="1150174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214940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glow rad="889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государства</a:t>
            </a:r>
            <a:endParaRPr lang="ru-RU" sz="2000" b="1" dirty="0">
              <a:effectLst>
                <a:glow rad="889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1523708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38" y="2886661"/>
            <a:ext cx="26642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-венного устройства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6166" y="2880586"/>
            <a:ext cx="266429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полити-ческого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режима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38" y="1519506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3549" y="1525479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34" y="3531528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нитарное 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538" y="3908626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9884" y="3526917"/>
            <a:ext cx="2660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тоталитарный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534" y="4277958"/>
            <a:ext cx="2664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конфедерация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9884" y="3896249"/>
            <a:ext cx="2660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авторитарный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9884" y="4265581"/>
            <a:ext cx="26642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демократический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>
            <a:stCxn id="6" idx="1"/>
            <a:endCxn id="9" idx="3"/>
          </p:cNvCxnSpPr>
          <p:nvPr/>
        </p:nvCxnSpPr>
        <p:spPr>
          <a:xfrm flipH="1" flipV="1">
            <a:off x="2850451" y="1704172"/>
            <a:ext cx="389401" cy="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  <a:endCxn id="10" idx="1"/>
          </p:cNvCxnSpPr>
          <p:nvPr/>
        </p:nvCxnSpPr>
        <p:spPr>
          <a:xfrm>
            <a:off x="5904148" y="1708374"/>
            <a:ext cx="389401" cy="1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с вырезом 35"/>
          <p:cNvSpPr/>
          <p:nvPr/>
        </p:nvSpPr>
        <p:spPr>
          <a:xfrm rot="16200000">
            <a:off x="4448121" y="1747235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 rot="3990638" flipV="1">
            <a:off x="6712622" y="2393453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17609362" flipH="1" flipV="1">
            <a:off x="2215135" y="2393454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44143" y="2831408"/>
            <a:ext cx="256000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пособ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осуществления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-2351"/>
            <a:ext cx="9146444" cy="51435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538" y="627534"/>
            <a:ext cx="831692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200" dirty="0"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смешанная республика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так как в формировании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контроле за ним участвует 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президент,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парламент.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538" y="2089180"/>
            <a:ext cx="831692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200" dirty="0" smtClean="0">
                <a:latin typeface="Arial" pitchFamily="34" charset="0"/>
                <a:cs typeface="Arial" pitchFamily="34" charset="0"/>
              </a:rPr>
              <a:t>Россия –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федеративное государство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так как субъекты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marL="85725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дерации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имеют определённую политическую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самостоятель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marL="85725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ность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собственные законодательные 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исполнительные </a:t>
            </a:r>
          </a:p>
          <a:p>
            <a:pPr marL="85725"/>
            <a:r>
              <a:rPr lang="ru-RU" sz="2200" dirty="0" smtClean="0">
                <a:latin typeface="Arial" pitchFamily="34" charset="0"/>
                <a:cs typeface="Arial" pitchFamily="34" charset="0"/>
              </a:rPr>
              <a:t>органы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3538" y="3816078"/>
            <a:ext cx="831692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200" dirty="0" smtClean="0">
                <a:latin typeface="Arial" pitchFamily="34" charset="0"/>
                <a:cs typeface="Arial" pitchFamily="34" charset="0"/>
              </a:rPr>
              <a:t>Уровень свободы человека и общества определяется суще-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ствующим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государстве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политическим режимом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9866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0" grpId="0" uiExpand="1" build="p"/>
      <p:bldP spid="11" grpId="0" animBg="1"/>
      <p:bldP spid="12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11760" y="2214940"/>
            <a:ext cx="432048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glow rad="889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государства</a:t>
            </a:r>
            <a:endParaRPr lang="ru-RU" sz="2000" b="1" dirty="0">
              <a:effectLst>
                <a:glow rad="889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2" y="1523708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38" y="2886661"/>
            <a:ext cx="26642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-венного устройства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6166" y="2880586"/>
            <a:ext cx="266429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b="1" dirty="0" err="1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полити-ческого</a:t>
            </a:r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режима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38" y="1519506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3549" y="1525479"/>
            <a:ext cx="243691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glow rad="76200">
                    <a:schemeClr val="bg1">
                      <a:lumMod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b="1" dirty="0">
              <a:effectLst>
                <a:glow rad="76200">
                  <a:schemeClr val="bg1">
                    <a:lumMod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>
          <a:xfrm rot="16200000">
            <a:off x="4448121" y="1747235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с вырезом 40"/>
          <p:cNvSpPr/>
          <p:nvPr/>
        </p:nvSpPr>
        <p:spPr>
          <a:xfrm rot="3990638" flipV="1">
            <a:off x="6712622" y="2393453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17609362" flipH="1" flipV="1">
            <a:off x="2215135" y="2393454"/>
            <a:ext cx="219254" cy="648075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>
            <a:endCxn id="10" idx="1"/>
          </p:cNvCxnSpPr>
          <p:nvPr/>
        </p:nvCxnSpPr>
        <p:spPr>
          <a:xfrm>
            <a:off x="5904148" y="1704172"/>
            <a:ext cx="389401" cy="5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6" idx="1"/>
            <a:endCxn id="9" idx="3"/>
          </p:cNvCxnSpPr>
          <p:nvPr/>
        </p:nvCxnSpPr>
        <p:spPr>
          <a:xfrm flipH="1" flipV="1">
            <a:off x="2850451" y="1704172"/>
            <a:ext cx="389401" cy="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4511" y="434181"/>
            <a:ext cx="4266473" cy="646331"/>
          </a:xfrm>
          <a:prstGeom prst="borderCallout2">
            <a:avLst>
              <a:gd name="adj1" fmla="val 52117"/>
              <a:gd name="adj2" fmla="val 101254"/>
              <a:gd name="adj3" fmla="val 140205"/>
              <a:gd name="adj4" fmla="val 102423"/>
              <a:gd name="adj5" fmla="val 163218"/>
              <a:gd name="adj6" fmla="val 5058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Кто стоит во главе государства?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он (они) приходит (-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к власти?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75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8" grpId="0" animBg="1"/>
      <p:bldP spid="9" grpId="0" animBg="1"/>
      <p:bldP spid="10" grpId="0" animBg="1"/>
      <p:bldP spid="36" grpId="0" animBg="1"/>
      <p:bldP spid="41" grpId="0" animBg="1"/>
      <p:bldP spid="42" grpId="0" animBg="1"/>
      <p:bldP spid="4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1670085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cs typeface="Arial" pitchFamily="34" charset="0"/>
              </a:rPr>
              <a:t>Монархия </a:t>
            </a:r>
            <a:r>
              <a:rPr lang="ru-RU" i="1" dirty="0">
                <a:cs typeface="Arial" pitchFamily="34" charset="0"/>
              </a:rPr>
              <a:t>– форма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правления</a:t>
            </a:r>
            <a:r>
              <a:rPr lang="ru-RU" i="1" dirty="0">
                <a:cs typeface="Arial" pitchFamily="34" charset="0"/>
              </a:rPr>
              <a:t>, при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которой </a:t>
            </a:r>
            <a:r>
              <a:rPr lang="ru-RU" i="1" dirty="0">
                <a:cs typeface="Arial" pitchFamily="34" charset="0"/>
              </a:rPr>
              <a:t>во главе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государства </a:t>
            </a:r>
            <a:r>
              <a:rPr lang="ru-RU" i="1" dirty="0">
                <a:cs typeface="Arial" pitchFamily="34" charset="0"/>
              </a:rPr>
              <a:t>стоит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один </a:t>
            </a:r>
            <a:r>
              <a:rPr lang="ru-RU" i="1" dirty="0">
                <a:cs typeface="Arial" pitchFamily="34" charset="0"/>
              </a:rPr>
              <a:t>человек и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власть</a:t>
            </a:r>
            <a:r>
              <a:rPr lang="ru-RU" i="1" dirty="0">
                <a:cs typeface="Arial" pitchFamily="34" charset="0"/>
              </a:rPr>
              <a:t>, как правило,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передаётся </a:t>
            </a:r>
            <a:r>
              <a:rPr lang="ru-RU" i="1" dirty="0">
                <a:cs typeface="Arial" pitchFamily="34" charset="0"/>
              </a:rPr>
              <a:t>по </a:t>
            </a:r>
            <a:endParaRPr lang="ru-RU" i="1" dirty="0" smtClean="0">
              <a:cs typeface="Arial" pitchFamily="34" charset="0"/>
            </a:endParaRPr>
          </a:p>
          <a:p>
            <a:r>
              <a:rPr lang="ru-RU" i="1" dirty="0" smtClean="0">
                <a:cs typeface="Arial" pitchFamily="34" charset="0"/>
              </a:rPr>
              <a:t>наследству</a:t>
            </a:r>
            <a:r>
              <a:rPr lang="ru-RU" i="1" dirty="0">
                <a:cs typeface="Arial" pitchFamily="34" charset="0"/>
              </a:rPr>
              <a:t>.</a:t>
            </a:r>
            <a:endParaRPr lang="ru-RU" b="1" i="1" dirty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861" y="1157841"/>
            <a:ext cx="3431463" cy="253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992" y="1142133"/>
            <a:ext cx="2667564" cy="347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981" y="1157840"/>
            <a:ext cx="3437135" cy="267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031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1670085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Абсолютная </a:t>
            </a:r>
          </a:p>
          <a:p>
            <a:r>
              <a:rPr lang="ru-RU" b="1" i="1" dirty="0" smtClean="0">
                <a:cs typeface="Arial" pitchFamily="34" charset="0"/>
              </a:rPr>
              <a:t>монархия</a:t>
            </a:r>
            <a:r>
              <a:rPr lang="ru-RU" i="1" dirty="0" smtClean="0">
                <a:cs typeface="Arial" pitchFamily="34" charset="0"/>
              </a:rPr>
              <a:t> – форма </a:t>
            </a:r>
          </a:p>
          <a:p>
            <a:r>
              <a:rPr lang="ru-RU" i="1" dirty="0" smtClean="0">
                <a:cs typeface="Arial" pitchFamily="34" charset="0"/>
              </a:rPr>
              <a:t>правления,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власть </a:t>
            </a:r>
          </a:p>
          <a:p>
            <a:r>
              <a:rPr lang="ru-RU" i="1" dirty="0" smtClean="0">
                <a:cs typeface="Arial" pitchFamily="34" charset="0"/>
              </a:rPr>
              <a:t>монарха ничто не </a:t>
            </a:r>
          </a:p>
          <a:p>
            <a:r>
              <a:rPr lang="ru-RU" i="1" dirty="0" smtClean="0">
                <a:cs typeface="Arial" pitchFamily="34" charset="0"/>
              </a:rPr>
              <a:t>ограничивает.</a:t>
            </a:r>
            <a:endParaRPr lang="ru-RU" b="1" i="1" dirty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88" y="1188631"/>
            <a:ext cx="26144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27784" y="3670002"/>
            <a:ext cx="270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 Пётре </a:t>
            </a:r>
            <a:r>
              <a:rPr lang="en-US" sz="1600" dirty="0" smtClean="0"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России установилась абсолютная монархия</a:t>
            </a:r>
            <a:endParaRPr lang="ru-RU" sz="1600" dirty="0"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5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Ограниченная </a:t>
            </a:r>
          </a:p>
          <a:p>
            <a:r>
              <a:rPr lang="ru-RU" b="1" i="1" dirty="0" smtClean="0">
                <a:cs typeface="Arial" pitchFamily="34" charset="0"/>
              </a:rPr>
              <a:t>монархия</a:t>
            </a:r>
            <a:r>
              <a:rPr lang="ru-RU" i="1" dirty="0" smtClean="0">
                <a:cs typeface="Arial" pitchFamily="34" charset="0"/>
              </a:rPr>
              <a:t> – форма </a:t>
            </a:r>
          </a:p>
          <a:p>
            <a:r>
              <a:rPr lang="ru-RU" i="1" dirty="0" smtClean="0">
                <a:cs typeface="Arial" pitchFamily="34" charset="0"/>
              </a:rPr>
              <a:t>правления,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власть </a:t>
            </a:r>
          </a:p>
          <a:p>
            <a:r>
              <a:rPr lang="ru-RU" i="1" dirty="0" smtClean="0">
                <a:cs typeface="Arial" pitchFamily="34" charset="0"/>
              </a:rPr>
              <a:t>монарха ограничена </a:t>
            </a:r>
          </a:p>
          <a:p>
            <a:r>
              <a:rPr lang="ru-RU" i="1" dirty="0" smtClean="0">
                <a:cs typeface="Arial" pitchFamily="34" charset="0"/>
              </a:rPr>
              <a:t>представительными </a:t>
            </a:r>
          </a:p>
          <a:p>
            <a:r>
              <a:rPr lang="ru-RU" i="1" dirty="0" smtClean="0">
                <a:cs typeface="Arial" pitchFamily="34" charset="0"/>
              </a:rPr>
              <a:t>органами (</a:t>
            </a:r>
            <a:r>
              <a:rPr lang="ru-RU" i="1" dirty="0" err="1" smtClean="0">
                <a:cs typeface="Arial" pitchFamily="34" charset="0"/>
              </a:rPr>
              <a:t>парламен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smtClean="0">
                <a:cs typeface="Arial" pitchFamily="34" charset="0"/>
              </a:rPr>
              <a:t>том).</a:t>
            </a:r>
            <a:endParaRPr lang="ru-RU" dirty="0" smtClean="0"/>
          </a:p>
          <a:p>
            <a:r>
              <a:rPr lang="ru-RU" i="1" dirty="0" smtClean="0">
                <a:cs typeface="Arial" pitchFamily="34" charset="0"/>
              </a:rPr>
              <a:t>Законы обязательны </a:t>
            </a:r>
          </a:p>
          <a:p>
            <a:r>
              <a:rPr lang="ru-RU" i="1" dirty="0" smtClean="0">
                <a:cs typeface="Arial" pitchFamily="34" charset="0"/>
              </a:rPr>
              <a:t>для всех , в том </a:t>
            </a:r>
          </a:p>
          <a:p>
            <a:r>
              <a:rPr lang="ru-RU" i="1" dirty="0" smtClean="0">
                <a:cs typeface="Arial" pitchFamily="34" charset="0"/>
              </a:rPr>
              <a:t>числе, для монарха.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884" y="1275606"/>
            <a:ext cx="343187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884" y="1339752"/>
            <a:ext cx="3431870" cy="239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998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3188" y="1604509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Сословно-</a:t>
            </a:r>
          </a:p>
          <a:p>
            <a:r>
              <a:rPr lang="ru-RU" b="1" i="1" dirty="0" smtClean="0">
                <a:cs typeface="Arial" pitchFamily="34" charset="0"/>
              </a:rPr>
              <a:t>представительная</a:t>
            </a:r>
          </a:p>
          <a:p>
            <a:r>
              <a:rPr lang="ru-RU" b="1" i="1" dirty="0" smtClean="0">
                <a:cs typeface="Arial" pitchFamily="34" charset="0"/>
              </a:rPr>
              <a:t>монархия</a:t>
            </a:r>
            <a:r>
              <a:rPr lang="ru-RU" i="1" dirty="0" smtClean="0">
                <a:cs typeface="Arial" pitchFamily="34" charset="0"/>
              </a:rPr>
              <a:t> – форма </a:t>
            </a:r>
          </a:p>
          <a:p>
            <a:r>
              <a:rPr lang="ru-RU" i="1" dirty="0" smtClean="0">
                <a:cs typeface="Arial" pitchFamily="34" charset="0"/>
              </a:rPr>
              <a:t>правления,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власть </a:t>
            </a:r>
          </a:p>
          <a:p>
            <a:r>
              <a:rPr lang="ru-RU" i="1" dirty="0" smtClean="0">
                <a:cs typeface="Arial" pitchFamily="34" charset="0"/>
              </a:rPr>
              <a:t>монарха опирается </a:t>
            </a:r>
          </a:p>
          <a:p>
            <a:r>
              <a:rPr lang="ru-RU" i="1" dirty="0" smtClean="0">
                <a:cs typeface="Arial" pitchFamily="34" charset="0"/>
              </a:rPr>
              <a:t>на собрание </a:t>
            </a:r>
          </a:p>
          <a:p>
            <a:r>
              <a:rPr lang="ru-RU" i="1" dirty="0" smtClean="0">
                <a:cs typeface="Arial" pitchFamily="34" charset="0"/>
              </a:rPr>
              <a:t>представителей </a:t>
            </a:r>
          </a:p>
          <a:p>
            <a:r>
              <a:rPr lang="ru-RU" i="1" dirty="0">
                <a:cs typeface="Arial" pitchFamily="34" charset="0"/>
              </a:rPr>
              <a:t>с</a:t>
            </a:r>
            <a:r>
              <a:rPr lang="ru-RU" i="1" dirty="0" smtClean="0">
                <a:cs typeface="Arial" pitchFamily="34" charset="0"/>
              </a:rPr>
              <a:t>ословий.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85"/>
          <a:stretch/>
        </p:blipFill>
        <p:spPr>
          <a:xfrm>
            <a:off x="1621217" y="1021398"/>
            <a:ext cx="2950783" cy="15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" r="1094"/>
          <a:stretch/>
        </p:blipFill>
        <p:spPr>
          <a:xfrm>
            <a:off x="3096608" y="2876057"/>
            <a:ext cx="2519508" cy="186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38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Дуалистическая</a:t>
            </a:r>
          </a:p>
          <a:p>
            <a:r>
              <a:rPr lang="ru-RU" b="1" i="1" dirty="0" smtClean="0">
                <a:cs typeface="Arial" pitchFamily="34" charset="0"/>
              </a:rPr>
              <a:t>монархия</a:t>
            </a:r>
            <a:r>
              <a:rPr lang="ru-RU" i="1" dirty="0" smtClean="0">
                <a:cs typeface="Arial" pitchFamily="34" charset="0"/>
              </a:rPr>
              <a:t> – форма </a:t>
            </a:r>
          </a:p>
          <a:p>
            <a:r>
              <a:rPr lang="ru-RU" i="1" dirty="0" smtClean="0">
                <a:cs typeface="Arial" pitchFamily="34" charset="0"/>
              </a:rPr>
              <a:t>правления,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власть </a:t>
            </a:r>
          </a:p>
          <a:p>
            <a:r>
              <a:rPr lang="ru-RU" i="1" dirty="0" smtClean="0">
                <a:cs typeface="Arial" pitchFamily="34" charset="0"/>
              </a:rPr>
              <a:t>монарха </a:t>
            </a:r>
            <a:r>
              <a:rPr lang="ru-RU" i="1" dirty="0" err="1" smtClean="0">
                <a:cs typeface="Arial" pitchFamily="34" charset="0"/>
              </a:rPr>
              <a:t>ограничива</a:t>
            </a:r>
            <a:r>
              <a:rPr lang="ru-RU" i="1" dirty="0" smtClean="0">
                <a:cs typeface="Arial" pitchFamily="34" charset="0"/>
              </a:rPr>
              <a:t>-</a:t>
            </a:r>
          </a:p>
          <a:p>
            <a:r>
              <a:rPr lang="ru-RU" i="1" dirty="0" err="1" smtClean="0">
                <a:cs typeface="Arial" pitchFamily="34" charset="0"/>
              </a:rPr>
              <a:t>ется</a:t>
            </a:r>
            <a:r>
              <a:rPr lang="ru-RU" i="1" dirty="0" smtClean="0">
                <a:cs typeface="Arial" pitchFamily="34" charset="0"/>
              </a:rPr>
              <a:t> конституцией, </a:t>
            </a:r>
          </a:p>
          <a:p>
            <a:r>
              <a:rPr lang="ru-RU" i="1" dirty="0" smtClean="0">
                <a:cs typeface="Arial" pitchFamily="34" charset="0"/>
              </a:rPr>
              <a:t>но он сохраняет </a:t>
            </a:r>
          </a:p>
          <a:p>
            <a:r>
              <a:rPr lang="ru-RU" i="1" dirty="0" smtClean="0">
                <a:cs typeface="Arial" pitchFamily="34" charset="0"/>
              </a:rPr>
              <a:t>значительные </a:t>
            </a:r>
          </a:p>
          <a:p>
            <a:r>
              <a:rPr lang="ru-RU" i="1" dirty="0" smtClean="0">
                <a:cs typeface="Arial" pitchFamily="34" charset="0"/>
              </a:rPr>
              <a:t>полномочия.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066" y="1398129"/>
            <a:ext cx="3461664" cy="247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743277"/>
            <a:ext cx="1439991" cy="213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parlament-club.ru/system/pic.php?img_id=3370&amp;galid=1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066" y="1405984"/>
            <a:ext cx="3461664" cy="258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piccy.info/i7/b20c399204533b54e1eba7b5f591a46c/1-8-717/60504479/nikolai-2_(3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743277"/>
            <a:ext cx="1626195" cy="213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19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1151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Монархия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" y="2303254"/>
            <a:ext cx="1765055" cy="255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116" y="642342"/>
            <a:ext cx="3672408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6363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ial" pitchFamily="34" charset="0"/>
              </a:rPr>
              <a:t>Деспотия </a:t>
            </a:r>
            <a:r>
              <a:rPr lang="ru-RU" i="1" dirty="0" smtClean="0">
                <a:cs typeface="Arial" pitchFamily="34" charset="0"/>
              </a:rPr>
              <a:t>– форма </a:t>
            </a:r>
          </a:p>
          <a:p>
            <a:r>
              <a:rPr lang="ru-RU" i="1" dirty="0">
                <a:cs typeface="Arial" pitchFamily="34" charset="0"/>
              </a:rPr>
              <a:t>п</a:t>
            </a:r>
            <a:r>
              <a:rPr lang="ru-RU" i="1" dirty="0" smtClean="0">
                <a:cs typeface="Arial" pitchFamily="34" charset="0"/>
              </a:rPr>
              <a:t>равления, при </a:t>
            </a:r>
          </a:p>
          <a:p>
            <a:r>
              <a:rPr lang="ru-RU" i="1" dirty="0" smtClean="0">
                <a:cs typeface="Arial" pitchFamily="34" charset="0"/>
              </a:rPr>
              <a:t>которой монарх не </a:t>
            </a:r>
          </a:p>
          <a:p>
            <a:r>
              <a:rPr lang="ru-RU" i="1" dirty="0" smtClean="0">
                <a:cs typeface="Arial" pitchFamily="34" charset="0"/>
              </a:rPr>
              <a:t>только управляет </a:t>
            </a:r>
          </a:p>
          <a:p>
            <a:r>
              <a:rPr lang="ru-RU" i="1" dirty="0" smtClean="0">
                <a:cs typeface="Arial" pitchFamily="34" charset="0"/>
              </a:rPr>
              <a:t>страной, но и </a:t>
            </a:r>
          </a:p>
          <a:p>
            <a:r>
              <a:rPr lang="ru-RU" i="1" dirty="0" smtClean="0">
                <a:cs typeface="Arial" pitchFamily="34" charset="0"/>
              </a:rPr>
              <a:t>распоряжается </a:t>
            </a:r>
          </a:p>
          <a:p>
            <a:r>
              <a:rPr lang="ru-RU" i="1" dirty="0" smtClean="0">
                <a:cs typeface="Arial" pitchFamily="34" charset="0"/>
              </a:rPr>
              <a:t>судьбами подданных.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15" y="1131589"/>
            <a:ext cx="3619049" cy="271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839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1263</TotalTime>
  <Words>829</Words>
  <Application>Microsoft Office PowerPoint</Application>
  <PresentationFormat>Экран (16:9)</PresentationFormat>
  <Paragraphs>382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</vt:lpstr>
      <vt:lpstr>Формы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государства</dc:title>
  <dc:creator>User</dc:creator>
  <cp:lastModifiedBy>Алексей</cp:lastModifiedBy>
  <cp:revision>81</cp:revision>
  <dcterms:created xsi:type="dcterms:W3CDTF">2014-11-27T13:20:07Z</dcterms:created>
  <dcterms:modified xsi:type="dcterms:W3CDTF">2018-07-26T10:01:37Z</dcterms:modified>
</cp:coreProperties>
</file>