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00"/>
    <a:srgbClr val="CC0000"/>
    <a:srgbClr val="E43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2" y="-9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76417-27E9-466F-A107-BA167365FCE9}" type="doc">
      <dgm:prSet loTypeId="urn:microsoft.com/office/officeart/2005/8/layout/pyramid1" loCatId="pyramid" qsTypeId="urn:microsoft.com/office/officeart/2009/2/quickstyle/3d8" qsCatId="3D" csTypeId="urn:microsoft.com/office/officeart/2005/8/colors/colorful5" csCatId="colorful" phldr="1"/>
      <dgm:spPr/>
    </dgm:pt>
    <dgm:pt modelId="{48D562B0-0A19-416C-A8D0-41BE838856D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/>
            <a:t>В </a:t>
          </a:r>
        </a:p>
        <a:p>
          <a:r>
            <a:rPr lang="ru-RU" sz="1800" b="1" dirty="0" smtClean="0"/>
            <a:t>САМО-</a:t>
          </a:r>
        </a:p>
        <a:p>
          <a:r>
            <a:rPr lang="ru-RU" sz="1800" b="1" dirty="0" smtClean="0"/>
            <a:t>РЕАЛИЗАЦИИ</a:t>
          </a:r>
          <a:endParaRPr lang="ru-RU" sz="1800" b="1" dirty="0"/>
        </a:p>
      </dgm:t>
    </dgm:pt>
    <dgm:pt modelId="{E3BA1B74-AAA0-4E22-BD76-192F8910FA30}" type="parTrans" cxnId="{33F104BD-ACC5-426C-8CD1-49D1E2E7D3FC}">
      <dgm:prSet/>
      <dgm:spPr/>
      <dgm:t>
        <a:bodyPr/>
        <a:lstStyle/>
        <a:p>
          <a:endParaRPr lang="ru-RU"/>
        </a:p>
      </dgm:t>
    </dgm:pt>
    <dgm:pt modelId="{3E71FEA4-1CEC-419C-8D5A-82C2ECE75128}" type="sibTrans" cxnId="{33F104BD-ACC5-426C-8CD1-49D1E2E7D3FC}">
      <dgm:prSet/>
      <dgm:spPr/>
      <dgm:t>
        <a:bodyPr/>
        <a:lstStyle/>
        <a:p>
          <a:endParaRPr lang="ru-RU"/>
        </a:p>
      </dgm:t>
    </dgm:pt>
    <dgm:pt modelId="{CD50D2F4-671A-4508-89B1-0D422263343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200" b="1" dirty="0" smtClean="0"/>
            <a:t>В УВАЖЕНИИ   И ПРИЗНАНИИ</a:t>
          </a:r>
          <a:endParaRPr lang="ru-RU" sz="2200" b="1" dirty="0"/>
        </a:p>
      </dgm:t>
    </dgm:pt>
    <dgm:pt modelId="{4C597DEA-09D3-49E0-8D9F-002238DD4987}" type="parTrans" cxnId="{3F1B95C3-5155-4419-8C14-3886B1270DAB}">
      <dgm:prSet/>
      <dgm:spPr/>
      <dgm:t>
        <a:bodyPr/>
        <a:lstStyle/>
        <a:p>
          <a:endParaRPr lang="ru-RU"/>
        </a:p>
      </dgm:t>
    </dgm:pt>
    <dgm:pt modelId="{E1D8CC17-96E0-4C6E-AB0E-FC98CE91B7A0}" type="sibTrans" cxnId="{3F1B95C3-5155-4419-8C14-3886B1270DAB}">
      <dgm:prSet/>
      <dgm:spPr/>
      <dgm:t>
        <a:bodyPr/>
        <a:lstStyle/>
        <a:p>
          <a:endParaRPr lang="ru-RU"/>
        </a:p>
      </dgm:t>
    </dgm:pt>
    <dgm:pt modelId="{818851B9-A925-490F-B336-1587B7310F12}">
      <dgm:prSet phldrT="[Текст]" custT="1"/>
      <dgm:spPr/>
      <dgm:t>
        <a:bodyPr/>
        <a:lstStyle/>
        <a:p>
          <a:r>
            <a:rPr lang="ru-RU" sz="2800" b="1" dirty="0" smtClean="0"/>
            <a:t>В БЕЗОПАСНОСТИ</a:t>
          </a:r>
          <a:endParaRPr lang="ru-RU" sz="2800" b="1" dirty="0"/>
        </a:p>
      </dgm:t>
    </dgm:pt>
    <dgm:pt modelId="{BBBAC934-8CD5-4205-927C-4C4EAE0E1539}" type="parTrans" cxnId="{DB7AD776-B719-499C-9245-E79A09CCE638}">
      <dgm:prSet/>
      <dgm:spPr/>
      <dgm:t>
        <a:bodyPr/>
        <a:lstStyle/>
        <a:p>
          <a:endParaRPr lang="ru-RU"/>
        </a:p>
      </dgm:t>
    </dgm:pt>
    <dgm:pt modelId="{2C1142BF-A438-4616-B7D7-3CB734866DC2}" type="sibTrans" cxnId="{DB7AD776-B719-499C-9245-E79A09CCE638}">
      <dgm:prSet/>
      <dgm:spPr/>
      <dgm:t>
        <a:bodyPr/>
        <a:lstStyle/>
        <a:p>
          <a:endParaRPr lang="ru-RU"/>
        </a:p>
      </dgm:t>
    </dgm:pt>
    <dgm:pt modelId="{4BA7C380-8A84-403D-AF22-F3D5D8124CE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800" b="1" dirty="0" smtClean="0"/>
            <a:t>ФИЗИОЛОГИЧЕСКИЕ</a:t>
          </a:r>
          <a:endParaRPr lang="ru-RU" sz="2800" b="1" dirty="0"/>
        </a:p>
      </dgm:t>
    </dgm:pt>
    <dgm:pt modelId="{BC9D04EA-1B8C-4C2B-B927-7EB665175259}" type="parTrans" cxnId="{0FCBB6DE-B551-4768-900F-6ED6572A9F82}">
      <dgm:prSet/>
      <dgm:spPr/>
      <dgm:t>
        <a:bodyPr/>
        <a:lstStyle/>
        <a:p>
          <a:endParaRPr lang="ru-RU"/>
        </a:p>
      </dgm:t>
    </dgm:pt>
    <dgm:pt modelId="{FA08883D-ABAB-4680-99D2-F9AE64EF5DF1}" type="sibTrans" cxnId="{0FCBB6DE-B551-4768-900F-6ED6572A9F82}">
      <dgm:prSet/>
      <dgm:spPr/>
      <dgm:t>
        <a:bodyPr/>
        <a:lstStyle/>
        <a:p>
          <a:endParaRPr lang="ru-RU"/>
        </a:p>
      </dgm:t>
    </dgm:pt>
    <dgm:pt modelId="{F1DCD9DE-7C50-414F-9694-69F5693C7440}" type="pres">
      <dgm:prSet presAssocID="{97476417-27E9-466F-A107-BA167365FCE9}" presName="Name0" presStyleCnt="0">
        <dgm:presLayoutVars>
          <dgm:dir/>
          <dgm:animLvl val="lvl"/>
          <dgm:resizeHandles val="exact"/>
        </dgm:presLayoutVars>
      </dgm:prSet>
      <dgm:spPr/>
    </dgm:pt>
    <dgm:pt modelId="{3C0027E8-E674-4B85-BE29-6CF9113323CF}" type="pres">
      <dgm:prSet presAssocID="{48D562B0-0A19-416C-A8D0-41BE838856DE}" presName="Name8" presStyleCnt="0"/>
      <dgm:spPr/>
    </dgm:pt>
    <dgm:pt modelId="{629F4C36-09C5-4DBD-AB3B-774B03784021}" type="pres">
      <dgm:prSet presAssocID="{48D562B0-0A19-416C-A8D0-41BE838856DE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CE86B-4109-445D-A61F-2985C89E7B56}" type="pres">
      <dgm:prSet presAssocID="{48D562B0-0A19-416C-A8D0-41BE838856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B2CF9-D8B8-4D16-A156-2BA0BEB7A1DE}" type="pres">
      <dgm:prSet presAssocID="{CD50D2F4-671A-4508-89B1-0D422263343D}" presName="Name8" presStyleCnt="0"/>
      <dgm:spPr/>
    </dgm:pt>
    <dgm:pt modelId="{F0017A2D-EC6E-483E-BE83-05E1BF6900D8}" type="pres">
      <dgm:prSet presAssocID="{CD50D2F4-671A-4508-89B1-0D422263343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F582D-3708-4E8C-B806-118D98407D01}" type="pres">
      <dgm:prSet presAssocID="{CD50D2F4-671A-4508-89B1-0D42226334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6EEAA-F4C8-4808-98A1-7D3A26C61D17}" type="pres">
      <dgm:prSet presAssocID="{818851B9-A925-490F-B336-1587B7310F12}" presName="Name8" presStyleCnt="0"/>
      <dgm:spPr/>
    </dgm:pt>
    <dgm:pt modelId="{2E72D9B3-99FD-48A1-ADB7-D76E80320913}" type="pres">
      <dgm:prSet presAssocID="{818851B9-A925-490F-B336-1587B7310F12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3D0D0-EE67-4992-AC53-2EF6A1DBFAAD}" type="pres">
      <dgm:prSet presAssocID="{818851B9-A925-490F-B336-1587B7310F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7BD11-D7AF-4026-8084-2A36CBE9EBD5}" type="pres">
      <dgm:prSet presAssocID="{4BA7C380-8A84-403D-AF22-F3D5D8124CE3}" presName="Name8" presStyleCnt="0"/>
      <dgm:spPr/>
    </dgm:pt>
    <dgm:pt modelId="{D5935236-BE53-40DD-B149-762F2472EF04}" type="pres">
      <dgm:prSet presAssocID="{4BA7C380-8A84-403D-AF22-F3D5D8124CE3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4ACA4-D2CF-4A16-A6D4-2F120506960D}" type="pres">
      <dgm:prSet presAssocID="{4BA7C380-8A84-403D-AF22-F3D5D8124C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C2B1E8-6BED-407E-AE81-7F42DB4F4596}" type="presOf" srcId="{97476417-27E9-466F-A107-BA167365FCE9}" destId="{F1DCD9DE-7C50-414F-9694-69F5693C7440}" srcOrd="0" destOrd="0" presId="urn:microsoft.com/office/officeart/2005/8/layout/pyramid1"/>
    <dgm:cxn modelId="{8E4CCAFB-87B8-4ACA-B1D6-50143A807798}" type="presOf" srcId="{818851B9-A925-490F-B336-1587B7310F12}" destId="{6013D0D0-EE67-4992-AC53-2EF6A1DBFAAD}" srcOrd="1" destOrd="0" presId="urn:microsoft.com/office/officeart/2005/8/layout/pyramid1"/>
    <dgm:cxn modelId="{33F104BD-ACC5-426C-8CD1-49D1E2E7D3FC}" srcId="{97476417-27E9-466F-A107-BA167365FCE9}" destId="{48D562B0-0A19-416C-A8D0-41BE838856DE}" srcOrd="0" destOrd="0" parTransId="{E3BA1B74-AAA0-4E22-BD76-192F8910FA30}" sibTransId="{3E71FEA4-1CEC-419C-8D5A-82C2ECE75128}"/>
    <dgm:cxn modelId="{03D5888B-9429-487F-8684-9C4AB02E3C46}" type="presOf" srcId="{818851B9-A925-490F-B336-1587B7310F12}" destId="{2E72D9B3-99FD-48A1-ADB7-D76E80320913}" srcOrd="0" destOrd="0" presId="urn:microsoft.com/office/officeart/2005/8/layout/pyramid1"/>
    <dgm:cxn modelId="{1DEB6491-E0C5-4D6E-9365-785F8CCFD598}" type="presOf" srcId="{CD50D2F4-671A-4508-89B1-0D422263343D}" destId="{F0017A2D-EC6E-483E-BE83-05E1BF6900D8}" srcOrd="0" destOrd="0" presId="urn:microsoft.com/office/officeart/2005/8/layout/pyramid1"/>
    <dgm:cxn modelId="{30EB44C0-CC7B-4B8E-9B17-603A2F2DC196}" type="presOf" srcId="{4BA7C380-8A84-403D-AF22-F3D5D8124CE3}" destId="{DA34ACA4-D2CF-4A16-A6D4-2F120506960D}" srcOrd="1" destOrd="0" presId="urn:microsoft.com/office/officeart/2005/8/layout/pyramid1"/>
    <dgm:cxn modelId="{DB7AD776-B719-499C-9245-E79A09CCE638}" srcId="{97476417-27E9-466F-A107-BA167365FCE9}" destId="{818851B9-A925-490F-B336-1587B7310F12}" srcOrd="2" destOrd="0" parTransId="{BBBAC934-8CD5-4205-927C-4C4EAE0E1539}" sibTransId="{2C1142BF-A438-4616-B7D7-3CB734866DC2}"/>
    <dgm:cxn modelId="{3F1B95C3-5155-4419-8C14-3886B1270DAB}" srcId="{97476417-27E9-466F-A107-BA167365FCE9}" destId="{CD50D2F4-671A-4508-89B1-0D422263343D}" srcOrd="1" destOrd="0" parTransId="{4C597DEA-09D3-49E0-8D9F-002238DD4987}" sibTransId="{E1D8CC17-96E0-4C6E-AB0E-FC98CE91B7A0}"/>
    <dgm:cxn modelId="{8BADB4CE-6645-4324-AB1E-4A2F1AE19D96}" type="presOf" srcId="{CD50D2F4-671A-4508-89B1-0D422263343D}" destId="{74CF582D-3708-4E8C-B806-118D98407D01}" srcOrd="1" destOrd="0" presId="urn:microsoft.com/office/officeart/2005/8/layout/pyramid1"/>
    <dgm:cxn modelId="{C4C9F0C6-85D2-4743-92FC-A9FE1CC687E0}" type="presOf" srcId="{48D562B0-0A19-416C-A8D0-41BE838856DE}" destId="{629F4C36-09C5-4DBD-AB3B-774B03784021}" srcOrd="0" destOrd="0" presId="urn:microsoft.com/office/officeart/2005/8/layout/pyramid1"/>
    <dgm:cxn modelId="{1A0C46CC-1FBF-4CC4-8A64-214132E782C5}" type="presOf" srcId="{48D562B0-0A19-416C-A8D0-41BE838856DE}" destId="{C5DCE86B-4109-445D-A61F-2985C89E7B56}" srcOrd="1" destOrd="0" presId="urn:microsoft.com/office/officeart/2005/8/layout/pyramid1"/>
    <dgm:cxn modelId="{0FCBB6DE-B551-4768-900F-6ED6572A9F82}" srcId="{97476417-27E9-466F-A107-BA167365FCE9}" destId="{4BA7C380-8A84-403D-AF22-F3D5D8124CE3}" srcOrd="3" destOrd="0" parTransId="{BC9D04EA-1B8C-4C2B-B927-7EB665175259}" sibTransId="{FA08883D-ABAB-4680-99D2-F9AE64EF5DF1}"/>
    <dgm:cxn modelId="{6F7AC132-7955-4C73-A497-D011CB7CC205}" type="presOf" srcId="{4BA7C380-8A84-403D-AF22-F3D5D8124CE3}" destId="{D5935236-BE53-40DD-B149-762F2472EF04}" srcOrd="0" destOrd="0" presId="urn:microsoft.com/office/officeart/2005/8/layout/pyramid1"/>
    <dgm:cxn modelId="{C610F31E-E7C3-4BEA-A3D8-5EB5F80BA9F8}" type="presParOf" srcId="{F1DCD9DE-7C50-414F-9694-69F5693C7440}" destId="{3C0027E8-E674-4B85-BE29-6CF9113323CF}" srcOrd="0" destOrd="0" presId="urn:microsoft.com/office/officeart/2005/8/layout/pyramid1"/>
    <dgm:cxn modelId="{17C3E4B9-ECF7-46D7-B188-E9F166247633}" type="presParOf" srcId="{3C0027E8-E674-4B85-BE29-6CF9113323CF}" destId="{629F4C36-09C5-4DBD-AB3B-774B03784021}" srcOrd="0" destOrd="0" presId="urn:microsoft.com/office/officeart/2005/8/layout/pyramid1"/>
    <dgm:cxn modelId="{02F3830B-A4EF-48D7-A06C-053CBA84C2CD}" type="presParOf" srcId="{3C0027E8-E674-4B85-BE29-6CF9113323CF}" destId="{C5DCE86B-4109-445D-A61F-2985C89E7B56}" srcOrd="1" destOrd="0" presId="urn:microsoft.com/office/officeart/2005/8/layout/pyramid1"/>
    <dgm:cxn modelId="{51322D68-9889-4F22-890E-9DEE94536538}" type="presParOf" srcId="{F1DCD9DE-7C50-414F-9694-69F5693C7440}" destId="{EB8B2CF9-D8B8-4D16-A156-2BA0BEB7A1DE}" srcOrd="1" destOrd="0" presId="urn:microsoft.com/office/officeart/2005/8/layout/pyramid1"/>
    <dgm:cxn modelId="{C0C828EA-4A27-49DB-8AF0-BCE853A8EACB}" type="presParOf" srcId="{EB8B2CF9-D8B8-4D16-A156-2BA0BEB7A1DE}" destId="{F0017A2D-EC6E-483E-BE83-05E1BF6900D8}" srcOrd="0" destOrd="0" presId="urn:microsoft.com/office/officeart/2005/8/layout/pyramid1"/>
    <dgm:cxn modelId="{DE265165-02DD-4C6C-BC3C-228ABB85CDEB}" type="presParOf" srcId="{EB8B2CF9-D8B8-4D16-A156-2BA0BEB7A1DE}" destId="{74CF582D-3708-4E8C-B806-118D98407D01}" srcOrd="1" destOrd="0" presId="urn:microsoft.com/office/officeart/2005/8/layout/pyramid1"/>
    <dgm:cxn modelId="{6A99CC30-3B2B-4F9D-AC86-A928D0BDD793}" type="presParOf" srcId="{F1DCD9DE-7C50-414F-9694-69F5693C7440}" destId="{0066EEAA-F4C8-4808-98A1-7D3A26C61D17}" srcOrd="2" destOrd="0" presId="urn:microsoft.com/office/officeart/2005/8/layout/pyramid1"/>
    <dgm:cxn modelId="{AE105BF0-5A6C-4AC0-8E9E-435B4E8440D1}" type="presParOf" srcId="{0066EEAA-F4C8-4808-98A1-7D3A26C61D17}" destId="{2E72D9B3-99FD-48A1-ADB7-D76E80320913}" srcOrd="0" destOrd="0" presId="urn:microsoft.com/office/officeart/2005/8/layout/pyramid1"/>
    <dgm:cxn modelId="{C65B66D1-2B82-477C-8E06-ABF173D5C1DC}" type="presParOf" srcId="{0066EEAA-F4C8-4808-98A1-7D3A26C61D17}" destId="{6013D0D0-EE67-4992-AC53-2EF6A1DBFAAD}" srcOrd="1" destOrd="0" presId="urn:microsoft.com/office/officeart/2005/8/layout/pyramid1"/>
    <dgm:cxn modelId="{F02B4479-44DE-48A5-BF8C-E5441251C85D}" type="presParOf" srcId="{F1DCD9DE-7C50-414F-9694-69F5693C7440}" destId="{27D7BD11-D7AF-4026-8084-2A36CBE9EBD5}" srcOrd="3" destOrd="0" presId="urn:microsoft.com/office/officeart/2005/8/layout/pyramid1"/>
    <dgm:cxn modelId="{6BA27F2A-089D-4078-9660-EC6432F3B950}" type="presParOf" srcId="{27D7BD11-D7AF-4026-8084-2A36CBE9EBD5}" destId="{D5935236-BE53-40DD-B149-762F2472EF04}" srcOrd="0" destOrd="0" presId="urn:microsoft.com/office/officeart/2005/8/layout/pyramid1"/>
    <dgm:cxn modelId="{26B83621-0672-4D17-A01B-BC71ED36E1F2}" type="presParOf" srcId="{27D7BD11-D7AF-4026-8084-2A36CBE9EBD5}" destId="{DA34ACA4-D2CF-4A16-A6D4-2F120506960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F4C36-09C5-4DBD-AB3B-774B03784021}">
      <dsp:nvSpPr>
        <dsp:cNvPr id="0" name=""/>
        <dsp:cNvSpPr/>
      </dsp:nvSpPr>
      <dsp:spPr>
        <a:xfrm>
          <a:off x="3351556" y="0"/>
          <a:ext cx="2234371" cy="1305145"/>
        </a:xfrm>
        <a:prstGeom prst="trapezoid">
          <a:avLst>
            <a:gd name="adj" fmla="val 85599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САМО-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РЕАЛИЗАЦИИ</a:t>
          </a:r>
          <a:endParaRPr lang="ru-RU" sz="1800" b="1" kern="1200" dirty="0"/>
        </a:p>
      </dsp:txBody>
      <dsp:txXfrm>
        <a:off x="3351556" y="0"/>
        <a:ext cx="2234371" cy="1305145"/>
      </dsp:txXfrm>
    </dsp:sp>
    <dsp:sp modelId="{F0017A2D-EC6E-483E-BE83-05E1BF6900D8}">
      <dsp:nvSpPr>
        <dsp:cNvPr id="0" name=""/>
        <dsp:cNvSpPr/>
      </dsp:nvSpPr>
      <dsp:spPr>
        <a:xfrm>
          <a:off x="2234371" y="1305145"/>
          <a:ext cx="4468742" cy="1305145"/>
        </a:xfrm>
        <a:prstGeom prst="trapezoid">
          <a:avLst>
            <a:gd name="adj" fmla="val 85599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 УВАЖЕНИИ   И ПРИЗНАНИИ</a:t>
          </a:r>
          <a:endParaRPr lang="ru-RU" sz="2200" b="1" kern="1200" dirty="0"/>
        </a:p>
      </dsp:txBody>
      <dsp:txXfrm>
        <a:off x="3016400" y="1305145"/>
        <a:ext cx="2904682" cy="1305145"/>
      </dsp:txXfrm>
    </dsp:sp>
    <dsp:sp modelId="{2E72D9B3-99FD-48A1-ADB7-D76E80320913}">
      <dsp:nvSpPr>
        <dsp:cNvPr id="0" name=""/>
        <dsp:cNvSpPr/>
      </dsp:nvSpPr>
      <dsp:spPr>
        <a:xfrm>
          <a:off x="1117185" y="2610290"/>
          <a:ext cx="6703113" cy="1305145"/>
        </a:xfrm>
        <a:prstGeom prst="trapezoid">
          <a:avLst>
            <a:gd name="adj" fmla="val 85599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 БЕЗОПАСНОСТИ</a:t>
          </a:r>
          <a:endParaRPr lang="ru-RU" sz="2800" b="1" kern="1200" dirty="0"/>
        </a:p>
      </dsp:txBody>
      <dsp:txXfrm>
        <a:off x="2290230" y="2610290"/>
        <a:ext cx="4357023" cy="1305145"/>
      </dsp:txXfrm>
    </dsp:sp>
    <dsp:sp modelId="{D5935236-BE53-40DD-B149-762F2472EF04}">
      <dsp:nvSpPr>
        <dsp:cNvPr id="0" name=""/>
        <dsp:cNvSpPr/>
      </dsp:nvSpPr>
      <dsp:spPr>
        <a:xfrm>
          <a:off x="0" y="3915435"/>
          <a:ext cx="8937484" cy="1305145"/>
        </a:xfrm>
        <a:prstGeom prst="trapezoid">
          <a:avLst>
            <a:gd name="adj" fmla="val 85599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ФИЗИОЛОГИЧЕСКИЕ</a:t>
          </a:r>
          <a:endParaRPr lang="ru-RU" sz="2800" b="1" kern="1200" dirty="0"/>
        </a:p>
      </dsp:txBody>
      <dsp:txXfrm>
        <a:off x="1564059" y="3915435"/>
        <a:ext cx="5809364" cy="1305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E94B-A424-48CF-91EC-B2A3CA09A8D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4A62-76D6-4B4D-A146-D6867F99E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E94B-A424-48CF-91EC-B2A3CA09A8D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4A62-76D6-4B4D-A146-D6867F99E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E94B-A424-48CF-91EC-B2A3CA09A8D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4A62-76D6-4B4D-A146-D6867F99E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E94B-A424-48CF-91EC-B2A3CA09A8D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4A62-76D6-4B4D-A146-D6867F99E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E94B-A424-48CF-91EC-B2A3CA09A8D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4A62-76D6-4B4D-A146-D6867F99E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E94B-A424-48CF-91EC-B2A3CA09A8D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4A62-76D6-4B4D-A146-D6867F99E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E94B-A424-48CF-91EC-B2A3CA09A8D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4A62-76D6-4B4D-A146-D6867F99E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38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E94B-A424-48CF-91EC-B2A3CA09A8D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4A62-76D6-4B4D-A146-D6867F99E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E94B-A424-48CF-91EC-B2A3CA09A8D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4A62-76D6-4B4D-A146-D6867F99E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5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E94B-A424-48CF-91EC-B2A3CA09A8D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4A62-76D6-4B4D-A146-D6867F99E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E94B-A424-48CF-91EC-B2A3CA09A8D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4A62-76D6-4B4D-A146-D6867F99E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8E94B-A424-48CF-91EC-B2A3CA09A8D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F4A62-76D6-4B4D-A146-D6867F99E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003366"/>
                </a:solidFill>
              </a:rPr>
              <a:t>ЛИЧНОСТЬ</a:t>
            </a:r>
            <a:endParaRPr lang="ru-RU" sz="5000" b="1" dirty="0">
              <a:solidFill>
                <a:srgbClr val="0033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6574" y="2346725"/>
            <a:ext cx="8235915" cy="21074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Что значит быть личностью?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Когда человек становится личностью?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Что для этого необходимо?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0" y="2435925"/>
            <a:ext cx="450050" cy="381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0" y="3111810"/>
            <a:ext cx="450050" cy="381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0" y="3765526"/>
            <a:ext cx="450050" cy="3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9966E-6 L 0 -0.136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27" y="186485"/>
            <a:ext cx="8651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Мировоззрение</a:t>
            </a:r>
            <a:r>
              <a:rPr lang="ru-RU" sz="3200" b="1" dirty="0" smtClean="0"/>
              <a:t> – </a:t>
            </a:r>
            <a:r>
              <a:rPr lang="ru-RU" sz="3200" dirty="0" smtClean="0"/>
              <a:t>система взглядов человека на природу, общество, свое место в окружающем мире; состоит из важнейших убеждений.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41630" y="1764787"/>
            <a:ext cx="6795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66"/>
                </a:solidFill>
              </a:rPr>
              <a:t>Убеждения</a:t>
            </a:r>
            <a:r>
              <a:rPr lang="ru-RU" sz="3200" dirty="0" smtClean="0">
                <a:solidFill>
                  <a:srgbClr val="003366"/>
                </a:solidFill>
              </a:rPr>
              <a:t> </a:t>
            </a:r>
            <a:r>
              <a:rPr lang="ru-RU" sz="3200" dirty="0" smtClean="0"/>
              <a:t>– твердые, осознанные и обдуманные взгляды, верования.</a:t>
            </a:r>
            <a:endParaRPr lang="ru-RU" sz="3200" dirty="0"/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 flipV="1">
            <a:off x="3141611" y="3047400"/>
            <a:ext cx="2060459" cy="1035631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03686" y="4101920"/>
            <a:ext cx="293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6600"/>
                </a:solidFill>
              </a:rPr>
              <a:t>с</a:t>
            </a:r>
            <a:r>
              <a:rPr lang="ru-RU" sz="3200" b="1" i="1" dirty="0" smtClean="0">
                <a:solidFill>
                  <a:srgbClr val="006600"/>
                </a:solidFill>
              </a:rPr>
              <a:t>мысл жизни</a:t>
            </a:r>
            <a:endParaRPr lang="ru-RU" sz="3200" b="1" i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555" y="2759375"/>
            <a:ext cx="2446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006600"/>
                </a:solidFill>
              </a:rPr>
              <a:t>отношения с людьми</a:t>
            </a:r>
            <a:endParaRPr lang="ru-RU" sz="3200" b="1" i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751770"/>
            <a:ext cx="2250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6600"/>
                </a:solidFill>
              </a:rPr>
              <a:t>иерархия ценностей</a:t>
            </a:r>
            <a:endParaRPr lang="ru-RU" sz="32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51470"/>
            <a:ext cx="868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CC0000"/>
                </a:solidFill>
              </a:rPr>
              <a:t>Личность</a:t>
            </a:r>
            <a:r>
              <a:rPr lang="ru-RU" sz="3000" i="1" dirty="0" smtClean="0"/>
              <a:t> – это совокупность социально значимых качеств человека.</a:t>
            </a:r>
            <a:endParaRPr lang="ru-RU" sz="3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19" y="951570"/>
            <a:ext cx="8775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CC0000"/>
                </a:solidFill>
              </a:rPr>
              <a:t>Социализация</a:t>
            </a:r>
            <a:r>
              <a:rPr lang="ru-RU" sz="3000" i="1" dirty="0" smtClean="0"/>
              <a:t> </a:t>
            </a:r>
            <a:r>
              <a:rPr lang="ru-RU" sz="3000" i="1" dirty="0" smtClean="0">
                <a:solidFill>
                  <a:srgbClr val="003366"/>
                </a:solidFill>
              </a:rPr>
              <a:t>– усвоение человеком знаний, норм, привычек, позволяющих ему быть полноценным членом общества.</a:t>
            </a:r>
            <a:endParaRPr lang="ru-RU" sz="3000" i="1" dirty="0">
              <a:solidFill>
                <a:srgbClr val="00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550" y="2481740"/>
            <a:ext cx="3375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600"/>
                </a:solidFill>
              </a:rPr>
              <a:t>ЭТАПЫ СОЦИАЛИЗАЦИИ: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АДАПТАЦИЯ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ИНДИВИДУАЛИЗАЦИЯ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ИНТЕГРАЦИЯ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202070" y="2143186"/>
            <a:ext cx="33753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600"/>
                </a:solidFill>
              </a:rPr>
              <a:t>АГЕНТЫ СОЦИАЛИЗАЦИИ: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СЕМЬЯ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СВЕРСТНИКИ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ОРГАНИЗАЦИИ, УЧРЕЖДЕНИЯ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51519" y="4011910"/>
            <a:ext cx="5760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CC0000"/>
                </a:solidFill>
              </a:rPr>
              <a:t>Мировоззрение</a:t>
            </a:r>
            <a:r>
              <a:rPr lang="ru-RU" sz="3000" i="1" dirty="0" smtClean="0"/>
              <a:t> – важнейшие убеждения человека</a:t>
            </a:r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val="334641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" y="96475"/>
            <a:ext cx="7728289" cy="4905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748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71600" y="883419"/>
            <a:ext cx="3965162" cy="3666054"/>
          </a:xfrm>
          <a:prstGeom prst="ellipse">
            <a:avLst/>
          </a:prstGeom>
          <a:solidFill>
            <a:srgbClr val="00B050">
              <a:alpha val="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63888" y="913006"/>
            <a:ext cx="3953832" cy="3640710"/>
          </a:xfrm>
          <a:prstGeom prst="ellipse">
            <a:avLst/>
          </a:prstGeom>
          <a:solidFill>
            <a:srgbClr val="FFC000">
              <a:alpha val="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91" y="2100761"/>
            <a:ext cx="1258411" cy="137152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45" y="2338229"/>
            <a:ext cx="947740" cy="5496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83" y="1103900"/>
            <a:ext cx="1091393" cy="8640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42" y="1808774"/>
            <a:ext cx="1247882" cy="16085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43" y="2786525"/>
            <a:ext cx="819117" cy="10080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1560" y="195486"/>
            <a:ext cx="777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Человек – существо биосоциальное</a:t>
            </a:r>
            <a:endParaRPr lang="ru-RU" sz="3600" b="1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9" y="1591572"/>
            <a:ext cx="1374846" cy="11248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09" y="2613074"/>
            <a:ext cx="1187990" cy="10587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72" y="1176885"/>
            <a:ext cx="1276263" cy="1142797"/>
          </a:xfrm>
          <a:prstGeom prst="rect">
            <a:avLst/>
          </a:prstGeom>
        </p:spPr>
      </p:pic>
      <p:pic>
        <p:nvPicPr>
          <p:cNvPr id="1024" name="Рисунок 10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95" y="1748283"/>
            <a:ext cx="1321975" cy="188430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80" y="3579862"/>
            <a:ext cx="1521255" cy="779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224" y="4213123"/>
            <a:ext cx="200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6600"/>
                </a:solidFill>
              </a:rPr>
              <a:t>природа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3732" y="1105257"/>
            <a:ext cx="1935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CC0000"/>
                </a:solidFill>
              </a:rPr>
              <a:t>общество</a:t>
            </a:r>
          </a:p>
          <a:p>
            <a:pPr algn="r"/>
            <a:r>
              <a:rPr lang="ru-RU" sz="3200" b="1" dirty="0" smtClean="0">
                <a:solidFill>
                  <a:srgbClr val="CC0000"/>
                </a:solidFill>
              </a:rPr>
              <a:t>социум</a:t>
            </a:r>
            <a:endParaRPr lang="ru-RU" sz="3200" b="1" dirty="0">
              <a:solidFill>
                <a:srgbClr val="CC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62" y="3113757"/>
            <a:ext cx="1127829" cy="12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20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9392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C0000"/>
                </a:solidFill>
              </a:rPr>
              <a:t>Индивид </a:t>
            </a:r>
            <a:r>
              <a:rPr lang="ru-RU" sz="3600" dirty="0" smtClean="0"/>
              <a:t>– человек, как представитель биологического вида.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44557"/>
            <a:ext cx="1685925" cy="24798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41" y="644557"/>
            <a:ext cx="1685925" cy="247987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649274"/>
            <a:ext cx="1682750" cy="247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6765" y="2243352"/>
            <a:ext cx="157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6600"/>
                </a:solidFill>
              </a:rPr>
              <a:t>«ЧЕЛОВЕК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2070" y="2243355"/>
            <a:ext cx="202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6600"/>
                </a:solidFill>
              </a:rPr>
              <a:t>РАЗУМНЫЙ»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9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30" y="572110"/>
            <a:ext cx="1096979" cy="1838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499742"/>
            <a:ext cx="856895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 smtClean="0">
                <a:solidFill>
                  <a:srgbClr val="CC0000"/>
                </a:solidFill>
              </a:rPr>
              <a:t>Индивидуальность</a:t>
            </a:r>
            <a:r>
              <a:rPr lang="ru-RU" sz="3600" dirty="0" smtClean="0"/>
              <a:t> – уникальный набор физиологических, психологических и социальных качеств, отличающих одного индивида от другого.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5" y="262317"/>
            <a:ext cx="1041754" cy="2355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50" y="262317"/>
            <a:ext cx="1511505" cy="2237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902" y="178002"/>
            <a:ext cx="1639570" cy="2378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5" t="9861" b="4096"/>
          <a:stretch/>
        </p:blipFill>
        <p:spPr>
          <a:xfrm>
            <a:off x="6372200" y="250010"/>
            <a:ext cx="913397" cy="22345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9897"/>
            <a:ext cx="1568944" cy="22307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44" y="267383"/>
            <a:ext cx="6570729" cy="4578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06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85" y="141480"/>
            <a:ext cx="19050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028765" y="2541780"/>
            <a:ext cx="211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66"/>
                </a:solidFill>
              </a:rPr>
              <a:t>А. МАСЛОУ</a:t>
            </a:r>
            <a:endParaRPr lang="ru-RU" sz="2400" b="1" dirty="0">
              <a:solidFill>
                <a:srgbClr val="003366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06921999"/>
              </p:ext>
            </p:extLst>
          </p:nvPr>
        </p:nvGraphicFramePr>
        <p:xfrm>
          <a:off x="104801" y="-443584"/>
          <a:ext cx="8937484" cy="5220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6515" y="456515"/>
            <a:ext cx="3015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3366"/>
                </a:solidFill>
              </a:rPr>
              <a:t>ПИРАМИДА ПОТРЕБНОСТЕЙ</a:t>
            </a:r>
            <a:endParaRPr lang="ru-RU" sz="32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565" y="1142903"/>
            <a:ext cx="256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6600"/>
                </a:solidFill>
              </a:rPr>
              <a:t>АЛЬТРУИСТ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565" y="2411279"/>
            <a:ext cx="256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6600"/>
                </a:solidFill>
              </a:rPr>
              <a:t>ГЕРОЙ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545" y="3426845"/>
            <a:ext cx="2970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6600"/>
                </a:solidFill>
              </a:rPr>
              <a:t>БЛАГОРОДНЫЙ ЧЕЛОВЕК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7132" y="1116275"/>
            <a:ext cx="256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ЭГОИСТ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7134" y="2391730"/>
            <a:ext cx="256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ТРУС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7135" y="3666832"/>
            <a:ext cx="256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ЦИНИК</a:t>
            </a:r>
            <a:endParaRPr lang="ru-RU" sz="3200" b="1" dirty="0">
              <a:solidFill>
                <a:srgbClr val="CC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95" y="388429"/>
            <a:ext cx="3063506" cy="436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587" y="3463439"/>
            <a:ext cx="56156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CC0000"/>
                </a:solidFill>
              </a:rPr>
              <a:t>Личность </a:t>
            </a:r>
            <a:r>
              <a:rPr lang="ru-RU" sz="3400" b="1" dirty="0" smtClean="0"/>
              <a:t>– </a:t>
            </a:r>
            <a:r>
              <a:rPr lang="ru-RU" sz="3400" dirty="0" smtClean="0"/>
              <a:t>совокупность социально значимых свойств и качеств человека</a:t>
            </a:r>
            <a:endParaRPr lang="ru-RU" sz="3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69" y="366505"/>
            <a:ext cx="2314575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56697" y="170230"/>
            <a:ext cx="54456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rgbClr val="003366"/>
                </a:solidFill>
              </a:rPr>
              <a:t>Поэтом можешь ты не быть,</a:t>
            </a:r>
            <a:br>
              <a:rPr lang="ru-RU" sz="2600" b="1" i="1" dirty="0">
                <a:solidFill>
                  <a:srgbClr val="003366"/>
                </a:solidFill>
              </a:rPr>
            </a:br>
            <a:r>
              <a:rPr lang="ru-RU" sz="2600" b="1" i="1" dirty="0">
                <a:solidFill>
                  <a:srgbClr val="003366"/>
                </a:solidFill>
              </a:rPr>
              <a:t>Но гражданином быть обязан.</a:t>
            </a:r>
            <a:br>
              <a:rPr lang="ru-RU" sz="2600" b="1" i="1" dirty="0">
                <a:solidFill>
                  <a:srgbClr val="003366"/>
                </a:solidFill>
              </a:rPr>
            </a:br>
            <a:r>
              <a:rPr lang="ru-RU" sz="2600" b="1" i="1" dirty="0">
                <a:solidFill>
                  <a:srgbClr val="003366"/>
                </a:solidFill>
              </a:rPr>
              <a:t>А что такое гражданин?</a:t>
            </a:r>
            <a:br>
              <a:rPr lang="ru-RU" sz="2600" b="1" i="1" dirty="0">
                <a:solidFill>
                  <a:srgbClr val="003366"/>
                </a:solidFill>
              </a:rPr>
            </a:br>
            <a:r>
              <a:rPr lang="ru-RU" sz="2600" b="1" i="1" dirty="0">
                <a:solidFill>
                  <a:srgbClr val="003366"/>
                </a:solidFill>
              </a:rPr>
              <a:t>Отечества достойный сын.</a:t>
            </a:r>
            <a:br>
              <a:rPr lang="ru-RU" sz="2600" b="1" i="1" dirty="0">
                <a:solidFill>
                  <a:srgbClr val="003366"/>
                </a:solidFill>
              </a:rPr>
            </a:br>
            <a:r>
              <a:rPr lang="ru-RU" sz="2600" b="1" i="1" dirty="0">
                <a:solidFill>
                  <a:srgbClr val="003366"/>
                </a:solidFill>
              </a:rPr>
              <a:t>Ах! будет с нас купцов, кадетов,</a:t>
            </a:r>
            <a:br>
              <a:rPr lang="ru-RU" sz="2600" b="1" i="1" dirty="0">
                <a:solidFill>
                  <a:srgbClr val="003366"/>
                </a:solidFill>
              </a:rPr>
            </a:br>
            <a:r>
              <a:rPr lang="ru-RU" sz="2600" b="1" i="1" dirty="0">
                <a:solidFill>
                  <a:srgbClr val="003366"/>
                </a:solidFill>
              </a:rPr>
              <a:t>Мещан, чиновников, дворян,</a:t>
            </a:r>
            <a:br>
              <a:rPr lang="ru-RU" sz="2600" b="1" i="1" dirty="0">
                <a:solidFill>
                  <a:srgbClr val="003366"/>
                </a:solidFill>
              </a:rPr>
            </a:br>
            <a:r>
              <a:rPr lang="ru-RU" sz="2600" b="1" i="1" dirty="0">
                <a:solidFill>
                  <a:srgbClr val="003366"/>
                </a:solidFill>
              </a:rPr>
              <a:t>Довольно даже нам поэтов,</a:t>
            </a:r>
            <a:br>
              <a:rPr lang="ru-RU" sz="2600" b="1" i="1" dirty="0">
                <a:solidFill>
                  <a:srgbClr val="003366"/>
                </a:solidFill>
              </a:rPr>
            </a:br>
            <a:r>
              <a:rPr lang="ru-RU" sz="2600" b="1" i="1" dirty="0">
                <a:solidFill>
                  <a:srgbClr val="003366"/>
                </a:solidFill>
              </a:rPr>
              <a:t>Но нужно, нужно нам граждан</a:t>
            </a:r>
            <a:r>
              <a:rPr lang="ru-RU" sz="2600" b="1" i="1" dirty="0" smtClean="0">
                <a:solidFill>
                  <a:srgbClr val="003366"/>
                </a:solidFill>
              </a:rPr>
              <a:t>!</a:t>
            </a:r>
            <a:endParaRPr lang="ru-RU" sz="2600" b="1" i="1" dirty="0">
              <a:solidFill>
                <a:srgbClr val="00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374" y="3001774"/>
            <a:ext cx="237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66"/>
                </a:solidFill>
              </a:rPr>
              <a:t>Н. А. НЕКРАСОВ</a:t>
            </a:r>
            <a:endParaRPr lang="ru-RU" sz="24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907" y="123478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CC0000"/>
                </a:solidFill>
              </a:rPr>
              <a:t>Социализация</a:t>
            </a:r>
            <a:r>
              <a:rPr lang="ru-RU" sz="2800" b="1" i="1" dirty="0">
                <a:solidFill>
                  <a:srgbClr val="CC0000"/>
                </a:solidFill>
              </a:rPr>
              <a:t> </a:t>
            </a:r>
            <a:r>
              <a:rPr lang="ru-RU" sz="2800" b="1" i="1" dirty="0"/>
              <a:t>– </a:t>
            </a:r>
            <a:r>
              <a:rPr lang="ru-RU" sz="2800" dirty="0"/>
              <a:t>процесс усвоения человеком совокупности знаний, норм поведения, привычек, позволяющих ему </a:t>
            </a:r>
            <a:r>
              <a:rPr lang="ru-RU" sz="2800" dirty="0" smtClean="0"/>
              <a:t>быть </a:t>
            </a:r>
            <a:r>
              <a:rPr lang="ru-RU" sz="2800" dirty="0"/>
              <a:t>полноценным членом общества.</a:t>
            </a:r>
          </a:p>
        </p:txBody>
      </p:sp>
      <p:sp>
        <p:nvSpPr>
          <p:cNvPr id="3" name="TextBox 2"/>
          <p:cNvSpPr txBox="1"/>
          <p:nvPr/>
        </p:nvSpPr>
        <p:spPr>
          <a:xfrm rot="21027183">
            <a:off x="2032687" y="4327899"/>
            <a:ext cx="564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ЭТАПЫ СОЦИАЛИЗАЦИИ</a:t>
            </a:r>
            <a:endParaRPr lang="ru-RU" sz="2800" b="1" dirty="0">
              <a:solidFill>
                <a:srgbClr val="003366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78258" y="3992601"/>
            <a:ext cx="2160240" cy="329454"/>
            <a:chOff x="3478258" y="3992601"/>
            <a:chExt cx="2160240" cy="32945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478258" y="3992601"/>
              <a:ext cx="0" cy="3294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478258" y="3992601"/>
              <a:ext cx="21602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5638498" y="3630333"/>
            <a:ext cx="3253982" cy="360040"/>
            <a:chOff x="5638498" y="3630333"/>
            <a:chExt cx="3253982" cy="36004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638498" y="3630333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638498" y="3630333"/>
              <a:ext cx="3253982" cy="231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65296" y="4322055"/>
            <a:ext cx="3112962" cy="380152"/>
            <a:chOff x="365296" y="4322055"/>
            <a:chExt cx="3112962" cy="38015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1336020" y="4322055"/>
              <a:ext cx="21422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65296" y="4688752"/>
              <a:ext cx="9707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336020" y="4326945"/>
              <a:ext cx="0" cy="3752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352377" y="2478878"/>
            <a:ext cx="20508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АДАПТАЦИЯ</a:t>
            </a:r>
            <a:endParaRPr lang="ru-RU" sz="2400" b="1" dirty="0" smtClean="0"/>
          </a:p>
          <a:p>
            <a:pPr algn="ctr"/>
            <a:r>
              <a:rPr lang="ru-RU" sz="2200" i="1" dirty="0" smtClean="0"/>
              <a:t>усвоение образцов деятельности группы</a:t>
            </a:r>
            <a:endParaRPr lang="ru-RU" sz="22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638498" y="1536635"/>
            <a:ext cx="203884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ИНТЕГРАЦИЯ</a:t>
            </a:r>
            <a:endParaRPr lang="ru-RU" sz="2400" b="1" dirty="0" smtClean="0"/>
          </a:p>
          <a:p>
            <a:pPr algn="ctr"/>
            <a:r>
              <a:rPr lang="ru-RU" sz="2200" i="1" dirty="0" smtClean="0"/>
              <a:t>применение личных способностей для личного и общего успеха  </a:t>
            </a:r>
            <a:endParaRPr lang="ru-RU" sz="22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03230" y="2120246"/>
            <a:ext cx="22352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ИНДИВИДУА-ЛИЗАЦИЯ</a:t>
            </a:r>
          </a:p>
          <a:p>
            <a:pPr algn="ctr"/>
            <a:r>
              <a:rPr lang="ru-RU" sz="2200" i="1" dirty="0" smtClean="0"/>
              <a:t>развитие собственных способностей</a:t>
            </a:r>
            <a:endParaRPr lang="ru-RU" sz="2200" i="1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59" y="1804830"/>
            <a:ext cx="1473117" cy="138180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0" y="3289906"/>
            <a:ext cx="1043100" cy="134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0806" y="1215174"/>
            <a:ext cx="2835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АГЕНТЫ СОЦИАЛИЗАЦИИ</a:t>
            </a:r>
            <a:endParaRPr lang="ru-RU" sz="2800" b="1" dirty="0">
              <a:solidFill>
                <a:srgbClr val="CC0000"/>
              </a:solidFill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1680895">
            <a:off x="2205951" y="1043314"/>
            <a:ext cx="945033" cy="990110"/>
          </a:xfrm>
          <a:prstGeom prst="notchedRightArrow">
            <a:avLst>
              <a:gd name="adj1" fmla="val 44698"/>
              <a:gd name="adj2" fmla="val 4528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9373286">
            <a:off x="5750111" y="1097005"/>
            <a:ext cx="929227" cy="990110"/>
          </a:xfrm>
          <a:prstGeom prst="notchedRightArrow">
            <a:avLst>
              <a:gd name="adj1" fmla="val 44698"/>
              <a:gd name="adj2" fmla="val 4528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34" y="566931"/>
            <a:ext cx="2673092" cy="20048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6" y="656703"/>
            <a:ext cx="1825037" cy="18250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6" y="972070"/>
            <a:ext cx="2115315" cy="13872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83" y="2560533"/>
            <a:ext cx="1107091" cy="14761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03" y="2946209"/>
            <a:ext cx="2643499" cy="1200716"/>
          </a:xfrm>
          <a:prstGeom prst="rect">
            <a:avLst/>
          </a:prstGeom>
        </p:spPr>
      </p:pic>
      <p:sp>
        <p:nvSpPr>
          <p:cNvPr id="8" name="Стрелка вправо с вырезом 7"/>
          <p:cNvSpPr/>
          <p:nvPr/>
        </p:nvSpPr>
        <p:spPr>
          <a:xfrm rot="16200000">
            <a:off x="4006444" y="1753404"/>
            <a:ext cx="726070" cy="1372653"/>
          </a:xfrm>
          <a:prstGeom prst="notchedRightArrow">
            <a:avLst>
              <a:gd name="adj1" fmla="val 44698"/>
              <a:gd name="adj2" fmla="val 4528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05" y="2479801"/>
            <a:ext cx="914400" cy="16885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4905" y="247092"/>
            <a:ext cx="843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Что способствует становлению личности?</a:t>
            </a:r>
            <a:endParaRPr lang="ru-RU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4905" y="2598864"/>
            <a:ext cx="145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СЕМЬЯ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544629" y="4146925"/>
            <a:ext cx="5727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ОРГАНИЗАЦИИ, </a:t>
            </a:r>
          </a:p>
          <a:p>
            <a:pPr algn="ctr"/>
            <a:r>
              <a:rPr lang="ru-RU" sz="2800" b="1" dirty="0" smtClean="0"/>
              <a:t>УЧРЕЖДЕНИЯ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729615" y="2598864"/>
            <a:ext cx="224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СВЕРСТНИКИ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1418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8" grpId="0" animBg="1"/>
      <p:bldP spid="21" grpId="0"/>
      <p:bldP spid="21" grpId="1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618</TotalTime>
  <Words>231</Words>
  <Application>Microsoft Office PowerPoint</Application>
  <PresentationFormat>Экран (16:9)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ЛИЧНОСТЬ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БЫТЬ ЛИЧНОСТЬЮ</dc:title>
  <dc:creator>PC-01</dc:creator>
  <cp:lastModifiedBy>PC-01</cp:lastModifiedBy>
  <cp:revision>49</cp:revision>
  <dcterms:created xsi:type="dcterms:W3CDTF">2013-08-19T11:22:31Z</dcterms:created>
  <dcterms:modified xsi:type="dcterms:W3CDTF">2013-09-05T15:15:36Z</dcterms:modified>
</cp:coreProperties>
</file>