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327" r:id="rId3"/>
    <p:sldId id="262" r:id="rId4"/>
    <p:sldId id="268" r:id="rId5"/>
    <p:sldId id="257" r:id="rId6"/>
    <p:sldId id="269" r:id="rId7"/>
    <p:sldId id="320" r:id="rId8"/>
    <p:sldId id="261" r:id="rId9"/>
    <p:sldId id="321" r:id="rId10"/>
    <p:sldId id="322" r:id="rId11"/>
    <p:sldId id="328" r:id="rId12"/>
    <p:sldId id="323" r:id="rId13"/>
    <p:sldId id="324" r:id="rId14"/>
    <p:sldId id="272" r:id="rId15"/>
    <p:sldId id="274" r:id="rId16"/>
    <p:sldId id="275" r:id="rId17"/>
    <p:sldId id="273" r:id="rId18"/>
    <p:sldId id="277" r:id="rId19"/>
    <p:sldId id="278" r:id="rId20"/>
    <p:sldId id="280" r:id="rId21"/>
    <p:sldId id="276" r:id="rId22"/>
    <p:sldId id="279" r:id="rId23"/>
    <p:sldId id="319" r:id="rId24"/>
    <p:sldId id="281" r:id="rId25"/>
    <p:sldId id="326" r:id="rId26"/>
    <p:sldId id="282" r:id="rId27"/>
    <p:sldId id="317" r:id="rId28"/>
    <p:sldId id="316" r:id="rId29"/>
    <p:sldId id="325" r:id="rId30"/>
    <p:sldId id="318" r:id="rId31"/>
    <p:sldId id="284" r:id="rId32"/>
    <p:sldId id="283" r:id="rId33"/>
    <p:sldId id="285" r:id="rId34"/>
    <p:sldId id="286" r:id="rId35"/>
    <p:sldId id="287" r:id="rId36"/>
    <p:sldId id="267" r:id="rId37"/>
    <p:sldId id="292" r:id="rId38"/>
    <p:sldId id="288" r:id="rId39"/>
    <p:sldId id="293" r:id="rId40"/>
    <p:sldId id="329" r:id="rId41"/>
    <p:sldId id="294" r:id="rId42"/>
    <p:sldId id="289" r:id="rId43"/>
    <p:sldId id="290" r:id="rId44"/>
    <p:sldId id="296" r:id="rId45"/>
    <p:sldId id="295" r:id="rId46"/>
    <p:sldId id="291" r:id="rId47"/>
    <p:sldId id="297" r:id="rId48"/>
    <p:sldId id="298" r:id="rId49"/>
    <p:sldId id="300" r:id="rId50"/>
    <p:sldId id="299" r:id="rId51"/>
    <p:sldId id="301" r:id="rId52"/>
    <p:sldId id="302" r:id="rId53"/>
    <p:sldId id="259" r:id="rId54"/>
    <p:sldId id="330" r:id="rId55"/>
    <p:sldId id="303" r:id="rId56"/>
    <p:sldId id="304" r:id="rId57"/>
    <p:sldId id="305" r:id="rId58"/>
    <p:sldId id="332" r:id="rId59"/>
    <p:sldId id="307" r:id="rId60"/>
    <p:sldId id="309" r:id="rId61"/>
    <p:sldId id="308" r:id="rId62"/>
    <p:sldId id="310" r:id="rId63"/>
    <p:sldId id="312" r:id="rId64"/>
    <p:sldId id="313" r:id="rId65"/>
    <p:sldId id="311" r:id="rId66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67"/>
      <p:bold r:id="rId68"/>
      <p:italic r:id="rId69"/>
    </p:embeddedFont>
    <p:embeddedFont>
      <p:font typeface="Roboto Slab" pitchFamily="2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7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7900" y="1761521"/>
            <a:ext cx="3924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Учимся общаться в интернете</a:t>
            </a:r>
            <a:endParaRPr lang="ru-RU" sz="3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8" y="841376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7" y="157399"/>
            <a:ext cx="7107983" cy="4917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58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9" y="-214319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371475"/>
            <a:ext cx="8280400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err="1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Сетикет</a:t>
            </a:r>
            <a:r>
              <a:rPr lang="ru-RU" sz="28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 ставит перед собой следующие </a:t>
            </a:r>
            <a:r>
              <a:rPr lang="ru-RU" sz="28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цели</a:t>
            </a:r>
            <a:endParaRPr lang="ru-RU" sz="28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1200375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49739" y="1312818"/>
            <a:ext cx="347308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Помочь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новым пользователям уменьшить количество ошибок в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общении.</a:t>
            </a:r>
            <a:endParaRPr lang="ru-RU" sz="18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5247745" y="1292948"/>
            <a:ext cx="3697951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опытным пользователям сети в обучении правилам общения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новичков.</a:t>
            </a:r>
            <a:endParaRPr lang="ru-RU" sz="1800" dirty="0"/>
          </a:p>
        </p:txBody>
      </p:sp>
      <p:sp>
        <p:nvSpPr>
          <p:cNvPr id="43" name="Овал 42"/>
          <p:cNvSpPr/>
          <p:nvPr/>
        </p:nvSpPr>
        <p:spPr>
          <a:xfrm>
            <a:off x="326561" y="1375882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+mj-lt"/>
              </a:rPr>
              <a:t>1</a:t>
            </a:r>
            <a:endParaRPr lang="ru-RU" sz="2800">
              <a:latin typeface="+mj-lt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683659" y="1361264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44" y="2635624"/>
            <a:ext cx="2433921" cy="19897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11" y="2718979"/>
            <a:ext cx="2029877" cy="190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3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037" y="2780550"/>
            <a:ext cx="8280400" cy="10125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2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сетикета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распространяются на сеть интернет.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65" y="910383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4002" y="2571750"/>
            <a:ext cx="8280400" cy="147271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Интернет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всемирная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сеть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которая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связывает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между собой миллионы компьютеров по всему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миру.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94" y="552703"/>
            <a:ext cx="1898412" cy="2019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4237" y="1902449"/>
            <a:ext cx="4094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glow rad="127000">
                    <a:schemeClr val="bg1"/>
                  </a:glow>
                </a:effectLst>
              </a:rPr>
              <a:t>Тимоти </a:t>
            </a:r>
            <a:r>
              <a:rPr lang="ru-RU" sz="2800" dirty="0">
                <a:effectLst>
                  <a:glow rad="127000">
                    <a:schemeClr val="bg1"/>
                  </a:glow>
                </a:effectLst>
              </a:rPr>
              <a:t>Джон </a:t>
            </a:r>
            <a:endParaRPr lang="ru-RU" sz="2800" dirty="0" smtClean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ru-RU" sz="2800" dirty="0" err="1" smtClean="0">
                <a:effectLst>
                  <a:glow rad="127000">
                    <a:schemeClr val="bg1"/>
                  </a:glow>
                </a:effectLst>
              </a:rPr>
              <a:t>Бернерс</a:t>
            </a:r>
            <a:r>
              <a:rPr lang="ru-RU" sz="2800" dirty="0" smtClean="0">
                <a:effectLst>
                  <a:glow rad="127000">
                    <a:schemeClr val="bg1"/>
                  </a:glow>
                </a:effectLst>
              </a:rPr>
              <a:t>-Ли</a:t>
            </a:r>
            <a:endParaRPr lang="ru-RU" sz="2800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84" y="313292"/>
            <a:ext cx="4516916" cy="4516916"/>
          </a:xfrm>
          <a:prstGeom prst="rect">
            <a:avLst/>
          </a:prstGeom>
        </p:spPr>
      </p:pic>
      <p:pic>
        <p:nvPicPr>
          <p:cNvPr id="5124" name="Picture 4" descr="http://www.abeerakamran.com/img/blog/brush_lettering_1989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37" y="592846"/>
            <a:ext cx="398401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-облако 7"/>
          <p:cNvSpPr/>
          <p:nvPr/>
        </p:nvSpPr>
        <p:spPr>
          <a:xfrm>
            <a:off x="583987" y="115345"/>
            <a:ext cx="2220685" cy="1731799"/>
          </a:xfrm>
          <a:prstGeom prst="cloudCallout">
            <a:avLst>
              <a:gd name="adj1" fmla="val 70238"/>
              <a:gd name="adj2" fmla="val 394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8" y="212442"/>
            <a:ext cx="1819822" cy="1537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Выноска-облако 10"/>
          <p:cNvSpPr/>
          <p:nvPr/>
        </p:nvSpPr>
        <p:spPr>
          <a:xfrm>
            <a:off x="253574" y="2681726"/>
            <a:ext cx="2056666" cy="1621331"/>
          </a:xfrm>
          <a:prstGeom prst="cloudCallout">
            <a:avLst>
              <a:gd name="adj1" fmla="val 94760"/>
              <a:gd name="adj2" fmla="val -1043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98" y="2744361"/>
            <a:ext cx="1908018" cy="1496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Выноска-облако 12"/>
          <p:cNvSpPr/>
          <p:nvPr/>
        </p:nvSpPr>
        <p:spPr>
          <a:xfrm>
            <a:off x="7070235" y="1081470"/>
            <a:ext cx="1967439" cy="1621331"/>
          </a:xfrm>
          <a:prstGeom prst="cloudCallout">
            <a:avLst>
              <a:gd name="adj1" fmla="val -169638"/>
              <a:gd name="adj2" fmla="val -360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8590">
            <a:off x="7123643" y="1221691"/>
            <a:ext cx="1860622" cy="1284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Выноска-облако 14"/>
          <p:cNvSpPr/>
          <p:nvPr/>
        </p:nvSpPr>
        <p:spPr>
          <a:xfrm>
            <a:off x="6370375" y="3266605"/>
            <a:ext cx="1794070" cy="1466408"/>
          </a:xfrm>
          <a:prstGeom prst="cloudCallout">
            <a:avLst>
              <a:gd name="adj1" fmla="val -147116"/>
              <a:gd name="adj2" fmla="val -1696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76" y="3266605"/>
            <a:ext cx="1475468" cy="1345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1800" y="371475"/>
            <a:ext cx="8280400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В сети интернет есть множество способов для общения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1200375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43181" y="1977318"/>
            <a:ext cx="3473085" cy="76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Социальные </a:t>
            </a:r>
          </a:p>
          <a:p>
            <a:pPr algn="ctr">
              <a:lnSpc>
                <a:spcPts val="2600"/>
              </a:lnSpc>
            </a:pPr>
            <a:r>
              <a:rPr lang="ru-RU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сети</a:t>
            </a:r>
            <a:endParaRPr lang="ru-RU" sz="2800" dirty="0"/>
          </a:p>
        </p:txBody>
      </p:sp>
      <p:sp>
        <p:nvSpPr>
          <p:cNvPr id="43" name="Овал 42"/>
          <p:cNvSpPr/>
          <p:nvPr/>
        </p:nvSpPr>
        <p:spPr>
          <a:xfrm>
            <a:off x="467327" y="193828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</a:t>
            </a:r>
            <a:endParaRPr lang="ru-RU" sz="2800" dirty="0">
              <a:latin typeface="+mj-lt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757414" y="1927550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7414" y="1938289"/>
            <a:ext cx="1625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Форумы</a:t>
            </a:r>
            <a:endParaRPr lang="ru-RU" sz="1800" dirty="0"/>
          </a:p>
        </p:txBody>
      </p:sp>
      <p:sp>
        <p:nvSpPr>
          <p:cNvPr id="15" name="Овал 14"/>
          <p:cNvSpPr/>
          <p:nvPr/>
        </p:nvSpPr>
        <p:spPr>
          <a:xfrm>
            <a:off x="6396353" y="193828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3</a:t>
            </a:r>
            <a:endParaRPr lang="ru-RU" sz="2800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36353" y="1934700"/>
            <a:ext cx="1207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Блоги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41" y="2918912"/>
            <a:ext cx="2167568" cy="144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21" y="2757406"/>
            <a:ext cx="2077807" cy="1605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2" y="2918912"/>
            <a:ext cx="2184766" cy="14419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8" grpId="0" animBg="1"/>
      <p:bldP spid="9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1798" y="2200315"/>
            <a:ext cx="8280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+mj-lt"/>
                <a:ea typeface="Calibri" panose="020F0502020204030204" pitchFamily="34" charset="0"/>
              </a:rPr>
              <a:t>Как же правильно общаться в сети интернет?</a:t>
            </a:r>
            <a:endParaRPr lang="ru-RU" sz="44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8" y="468941"/>
            <a:ext cx="144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7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0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1"/>
            <a:ext cx="9144000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/>
          <p:cNvSpPr/>
          <p:nvPr/>
        </p:nvSpPr>
        <p:spPr>
          <a:xfrm>
            <a:off x="614723" y="0"/>
            <a:ext cx="8406333" cy="4974451"/>
          </a:xfrm>
          <a:prstGeom prst="mathMultiply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90" y="89706"/>
            <a:ext cx="6706304" cy="488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1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1799" y="2865680"/>
            <a:ext cx="82804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latin typeface="+mj-lt"/>
                <a:ea typeface="Calibri" panose="020F0502020204030204" pitchFamily="34" charset="0"/>
              </a:rPr>
              <a:t>Вы слышали что-нибудь о </a:t>
            </a:r>
            <a:r>
              <a:rPr lang="ru-RU" sz="2600" dirty="0" err="1">
                <a:solidFill>
                  <a:srgbClr val="0DA389"/>
                </a:solidFill>
                <a:latin typeface="+mj-lt"/>
                <a:ea typeface="Calibri" panose="020F0502020204030204" pitchFamily="34" charset="0"/>
              </a:rPr>
              <a:t>сетикете</a:t>
            </a:r>
            <a:r>
              <a:rPr lang="ru-RU" sz="26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</a:rPr>
              <a:t>?</a:t>
            </a:r>
            <a:endParaRPr lang="ru-RU" sz="26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109357"/>
            <a:ext cx="144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5" y="485390"/>
            <a:ext cx="4572009" cy="417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8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6037" y="2780550"/>
            <a:ext cx="8280400" cy="1439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Поступай по отношению к другому так, как ты хотел бы, чтобы он поступал по отношению к тебе.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65" y="910383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4" y="0"/>
            <a:ext cx="5520752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19" y="2068951"/>
            <a:ext cx="1336089" cy="142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551" y="0"/>
            <a:ext cx="9520443" cy="3586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05" y="2836539"/>
            <a:ext cx="2029877" cy="19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2200" y="353038"/>
            <a:ext cx="75810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Прежде чем </a:t>
            </a:r>
            <a:r>
              <a:rPr lang="ru-RU" sz="2400" dirty="0">
                <a:latin typeface="+mj-lt"/>
              </a:rPr>
              <a:t>что-то </a:t>
            </a:r>
            <a:r>
              <a:rPr lang="ru-RU" sz="2400" dirty="0" smtClean="0">
                <a:latin typeface="+mj-lt"/>
              </a:rPr>
              <a:t>написать, ответьте </a:t>
            </a:r>
            <a:r>
              <a:rPr lang="ru-RU" sz="2400" dirty="0">
                <a:latin typeface="+mj-lt"/>
              </a:rPr>
              <a:t>для себя на </a:t>
            </a:r>
            <a:r>
              <a:rPr lang="ru-RU" sz="2400" dirty="0" smtClean="0">
                <a:latin typeface="+mj-lt"/>
              </a:rPr>
              <a:t>вопрос, </a:t>
            </a:r>
            <a:r>
              <a:rPr lang="ru-RU" sz="2400" dirty="0">
                <a:latin typeface="+mj-lt"/>
              </a:rPr>
              <a:t>можно ли это сказать человеку </a:t>
            </a:r>
            <a:r>
              <a:rPr lang="ru-RU" sz="2400" dirty="0" smtClean="0">
                <a:latin typeface="+mj-lt"/>
              </a:rPr>
              <a:t>при встрече </a:t>
            </a:r>
            <a:r>
              <a:rPr lang="ru-RU" sz="2400" dirty="0">
                <a:latin typeface="+mj-lt"/>
              </a:rPr>
              <a:t>или это необходимо сделать именно сейчас.</a:t>
            </a:r>
          </a:p>
        </p:txBody>
      </p:sp>
      <p:sp>
        <p:nvSpPr>
          <p:cNvPr id="6" name="Овал 5"/>
          <p:cNvSpPr/>
          <p:nvPr/>
        </p:nvSpPr>
        <p:spPr>
          <a:xfrm>
            <a:off x="361100" y="50968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</a:t>
            </a:r>
            <a:endParaRPr lang="ru-RU" sz="28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83" y="2275736"/>
            <a:ext cx="3737311" cy="2332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1120" y="318812"/>
            <a:ext cx="7578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Старайтесь писать коротко. </a:t>
            </a:r>
            <a:r>
              <a:rPr lang="ru-RU" sz="2400" dirty="0">
                <a:latin typeface="+mj-lt"/>
              </a:rPr>
              <a:t>Ведь практически всем скучно читать длинные тексты. </a:t>
            </a:r>
          </a:p>
        </p:txBody>
      </p:sp>
      <p:sp>
        <p:nvSpPr>
          <p:cNvPr id="6" name="Овал 5"/>
          <p:cNvSpPr/>
          <p:nvPr/>
        </p:nvSpPr>
        <p:spPr>
          <a:xfrm>
            <a:off x="350560" y="499286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53" y="1553067"/>
            <a:ext cx="2969847" cy="3336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Умножение 10"/>
          <p:cNvSpPr/>
          <p:nvPr/>
        </p:nvSpPr>
        <p:spPr>
          <a:xfrm>
            <a:off x="3908566" y="1441367"/>
            <a:ext cx="2243134" cy="1780153"/>
          </a:xfrm>
          <a:prstGeom prst="mathMultiply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48"/>
            <a:ext cx="9144000" cy="51435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4261" y="1652756"/>
            <a:ext cx="4815945" cy="1701131"/>
            <a:chOff x="-937075" y="654444"/>
            <a:chExt cx="4815945" cy="170113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548137" y="899488"/>
              <a:ext cx="43630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4000" dirty="0" smtClean="0">
                  <a:latin typeface="+mj-lt"/>
                  <a:cs typeface="Times New Roman" panose="02020603050405020304" pitchFamily="18" charset="0"/>
                </a:rPr>
                <a:t>Краткость –  </a:t>
              </a:r>
              <a:r>
                <a:rPr lang="ru-RU" sz="4000" dirty="0">
                  <a:latin typeface="+mj-lt"/>
                  <a:cs typeface="Times New Roman" panose="02020603050405020304" pitchFamily="18" charset="0"/>
                </a:rPr>
                <a:t>сестра таланта</a:t>
              </a:r>
              <a:endParaRPr lang="en-US" sz="40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937075" y="654444"/>
              <a:ext cx="77787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 smtClean="0">
                  <a:solidFill>
                    <a:srgbClr val="0DA389"/>
                  </a:solidFill>
                  <a:latin typeface="+mj-lt"/>
                  <a:cs typeface="Times New Roman" panose="02020603050405020304" pitchFamily="18" charset="0"/>
                </a:rPr>
                <a:t>«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439780" y="1339912"/>
              <a:ext cx="43909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solidFill>
                    <a:srgbClr val="0DA389"/>
                  </a:solidFill>
                  <a:latin typeface="+mj-lt"/>
                  <a:cs typeface="Times New Roman" panose="02020603050405020304" pitchFamily="18" charset="0"/>
                </a:rPr>
                <a:t>»</a:t>
              </a:r>
              <a:endParaRPr lang="en-US" sz="60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 rot="16200000">
            <a:off x="4646789" y="1202618"/>
            <a:ext cx="4414151" cy="38264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r>
              <a:rPr lang="ru-RU" sz="2400" dirty="0"/>
              <a:t>А</a:t>
            </a:r>
            <a:r>
              <a:rPr lang="ru-RU" sz="2400" dirty="0" smtClean="0"/>
              <a:t>. </a:t>
            </a:r>
            <a:r>
              <a:rPr lang="ru-RU" sz="2400" dirty="0"/>
              <a:t>П</a:t>
            </a:r>
            <a:r>
              <a:rPr lang="ru-RU" sz="2400" dirty="0" smtClean="0"/>
              <a:t>. Чехов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1860 – 1904 гг.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8434" name="Picture 2" descr="http://dslov.ru/img/1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4778" r="15199" b="56233"/>
          <a:stretch/>
        </p:blipFill>
        <p:spPr bwMode="auto">
          <a:xfrm>
            <a:off x="5251864" y="1078318"/>
            <a:ext cx="3204000" cy="35354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414" name="Picture 6" descr="http://pngimg.com/upload/laptop_PNG5893.p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3" y="1305770"/>
            <a:ext cx="8357697" cy="38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5693" y="524769"/>
            <a:ext cx="7635801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Нужно </a:t>
            </a:r>
            <a:r>
              <a:rPr lang="ru-RU" sz="2400" dirty="0">
                <a:latin typeface="+mj-lt"/>
              </a:rPr>
              <a:t>придерживаться определённого стиля общения</a:t>
            </a:r>
            <a:r>
              <a:rPr lang="ru-RU" sz="2400" dirty="0" smtClean="0">
                <a:latin typeface="+mj-lt"/>
              </a:rPr>
              <a:t>.</a:t>
            </a:r>
          </a:p>
          <a:p>
            <a:r>
              <a:rPr lang="ru-RU" dirty="0" smtClean="0"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7847" y="52476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3</a:t>
            </a:r>
            <a:endParaRPr lang="ru-RU" sz="2800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9186" y="1893430"/>
            <a:ext cx="72026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+mj-lt"/>
              </a:rPr>
              <a:t>Добрый день! Не могли бы Вы ответить на мой вопрос. Это очень важно.</a:t>
            </a:r>
          </a:p>
          <a:p>
            <a:r>
              <a:rPr lang="ru-RU" sz="1100" dirty="0" smtClean="0">
                <a:latin typeface="+mj-lt"/>
              </a:rPr>
              <a:t> </a:t>
            </a:r>
            <a:endParaRPr lang="ru-RU" sz="1100" dirty="0">
              <a:latin typeface="+mj-lt"/>
            </a:endParaRPr>
          </a:p>
        </p:txBody>
      </p:sp>
      <p:pic>
        <p:nvPicPr>
          <p:cNvPr id="17412" name="Picture 4" descr="http://gen-molodosti.ru/wp-content/uploads/2012/06/%D0%9B%D0%B8%D0%BD%D0%B8%D1%8F-%D0%BF%D0%BE%D0%B4%D1%87%D0%B5%D1%80%D0%BA%D0%B8%D0%B2%D0%B0%D0%BD%D0%B8%D1%8F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8" y="2450430"/>
            <a:ext cx="106804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gen-molodosti.ru/wp-content/uploads/2012/06/%D0%9B%D0%B8%D0%BD%D0%B8%D1%8F-%D0%BF%D0%BE%D0%B4%D1%87%D0%B5%D1%80%D0%BA%D0%B8%D0%B2%D0%B0%D0%BD%D0%B8%D1%8F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69" y="3530505"/>
            <a:ext cx="106804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gen-molodosti.ru/wp-content/uploads/2012/06/%D0%9B%D0%B8%D0%BD%D0%B8%D1%8F-%D0%BF%D0%BE%D0%B4%D1%87%D0%B5%D1%80%D0%BA%D0%B8%D0%B2%D0%B0%D0%BD%D0%B8%D1%8F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02" y="2419349"/>
            <a:ext cx="1068043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gen-molodosti.ru/wp-content/uploads/2012/06/%D0%9B%D0%B8%D0%BD%D0%B8%D1%8F-%D0%BF%D0%BE%D0%B4%D1%87%D0%B5%D1%80%D0%BA%D0%B8%D0%B2%D0%B0%D0%BD%D0%B8%D1%8F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50" y="3036903"/>
            <a:ext cx="1068043" cy="31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98464" y="457521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4</a:t>
            </a:r>
            <a:endParaRPr lang="ru-RU" sz="28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2866" y="457521"/>
            <a:ext cx="7612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Старайтесь </a:t>
            </a:r>
            <a:r>
              <a:rPr lang="ru-RU" sz="2400" dirty="0">
                <a:latin typeface="+mj-lt"/>
              </a:rPr>
              <a:t>писать грамотно, ведь большое количество ошибок может вызвать у собеседника </a:t>
            </a:r>
            <a:r>
              <a:rPr lang="ru-RU" sz="2400" dirty="0" smtClean="0">
                <a:latin typeface="+mj-lt"/>
              </a:rPr>
              <a:t>раздражение. </a:t>
            </a:r>
            <a:endParaRPr lang="ru-RU" sz="2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97" y="2050284"/>
            <a:ext cx="1893730" cy="270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83" y="1904441"/>
            <a:ext cx="3102462" cy="2851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93" y="389564"/>
            <a:ext cx="1898412" cy="201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01" y="613504"/>
            <a:ext cx="1440000" cy="144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0084" y="2408611"/>
            <a:ext cx="8143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В интернете основная часть информации представлена в текстовом виде</a:t>
            </a:r>
            <a:r>
              <a:rPr lang="ru-RU" sz="2800" dirty="0" smtClean="0">
                <a:latin typeface="+mj-lt"/>
              </a:rPr>
              <a:t>.  </a:t>
            </a:r>
          </a:p>
          <a:p>
            <a:pPr algn="ctr"/>
            <a:endParaRPr lang="ru-RU" sz="2800" dirty="0">
              <a:latin typeface="+mj-lt"/>
            </a:endParaRPr>
          </a:p>
          <a:p>
            <a:pPr algn="ctr"/>
            <a:r>
              <a:rPr lang="ru-RU" sz="2800" dirty="0" smtClean="0">
                <a:latin typeface="+mj-lt"/>
              </a:rPr>
              <a:t>О </a:t>
            </a:r>
            <a:r>
              <a:rPr lang="ru-RU" sz="2800" dirty="0">
                <a:latin typeface="+mj-lt"/>
              </a:rPr>
              <a:t>человеке в сети судят, прежде всего, по тому, что и как он пишет.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3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360" y="1326937"/>
            <a:ext cx="3481060" cy="390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Умножение 8"/>
          <p:cNvSpPr/>
          <p:nvPr/>
        </p:nvSpPr>
        <p:spPr>
          <a:xfrm rot="16808041">
            <a:off x="4489018" y="1505056"/>
            <a:ext cx="4256476" cy="3544615"/>
          </a:xfrm>
          <a:prstGeom prst="mathMultiply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81" y="946487"/>
            <a:ext cx="6560765" cy="317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2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4310" y="511774"/>
            <a:ext cx="8021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Не торопите собеседника. Не стоит рассчитывать на моментальные ответы. </a:t>
            </a:r>
          </a:p>
        </p:txBody>
      </p:sp>
      <p:sp>
        <p:nvSpPr>
          <p:cNvPr id="6" name="Овал 5"/>
          <p:cNvSpPr/>
          <p:nvPr/>
        </p:nvSpPr>
        <p:spPr>
          <a:xfrm>
            <a:off x="385663" y="59163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5</a:t>
            </a:r>
            <a:endParaRPr lang="ru-RU" sz="2800" dirty="0">
              <a:latin typeface="+mj-lt"/>
            </a:endParaRPr>
          </a:p>
        </p:txBody>
      </p:sp>
      <p:pic>
        <p:nvPicPr>
          <p:cNvPr id="2050" name="Picture 2" descr="http://ahdetki.ru/uploads/images/00/00/01/2012/07/10/259d3899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75" y="1504418"/>
            <a:ext cx="3776051" cy="277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0683" y="478597"/>
            <a:ext cx="76807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Делись своими знаниями и умениями с окружающими. </a:t>
            </a:r>
            <a:endParaRPr lang="ru-RU" sz="2400" dirty="0" smtClean="0">
              <a:latin typeface="+mj-lt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6" name="Овал 5"/>
          <p:cNvSpPr/>
          <p:nvPr/>
        </p:nvSpPr>
        <p:spPr>
          <a:xfrm>
            <a:off x="387847" y="47859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+mj-lt"/>
              </a:rPr>
              <a:t>6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45" y="1367737"/>
            <a:ext cx="3472509" cy="3461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6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1078" y="199379"/>
            <a:ext cx="854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Нельзя </a:t>
            </a:r>
            <a:r>
              <a:rPr lang="ru-RU" sz="2400" dirty="0">
                <a:latin typeface="+mj-lt"/>
              </a:rPr>
              <a:t>показывать своё превосходство. </a:t>
            </a:r>
            <a:endParaRPr lang="ru-RU" sz="2400" dirty="0" smtClean="0">
              <a:latin typeface="+mj-lt"/>
            </a:endParaRPr>
          </a:p>
          <a:p>
            <a:endParaRPr lang="ru-RU" sz="240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34" y="929313"/>
            <a:ext cx="1468473" cy="224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85" y="1104411"/>
            <a:ext cx="1152851" cy="193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82" y="1640405"/>
            <a:ext cx="1554655" cy="136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2616" y="1590635"/>
            <a:ext cx="1642998" cy="144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86" y="2166759"/>
            <a:ext cx="376063" cy="39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2166759"/>
            <a:ext cx="376063" cy="39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1075677" y="40267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85677" y="376486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01078" y="3597195"/>
            <a:ext cx="7389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Не делайте другим </a:t>
            </a:r>
            <a:r>
              <a:rPr lang="ru-RU" sz="2400" dirty="0" smtClean="0">
                <a:latin typeface="+mj-lt"/>
              </a:rPr>
              <a:t>пользователям некорректные</a:t>
            </a: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и </a:t>
            </a:r>
            <a:r>
              <a:rPr lang="ru-RU" sz="2400" dirty="0">
                <a:latin typeface="+mj-lt"/>
              </a:rPr>
              <a:t>грубые замечания. </a:t>
            </a:r>
          </a:p>
        </p:txBody>
      </p:sp>
    </p:spTree>
    <p:extLst>
      <p:ext uri="{BB962C8B-B14F-4D97-AF65-F5344CB8AC3E}">
        <p14:creationId xmlns:p14="http://schemas.microsoft.com/office/powerpoint/2010/main" val="91943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2" y="-5031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41865" y="3523160"/>
            <a:ext cx="6170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Ведь </a:t>
            </a:r>
            <a:r>
              <a:rPr lang="ru-RU" sz="2400" dirty="0">
                <a:latin typeface="+mj-lt"/>
              </a:rPr>
              <a:t>всегда найдутся пользователи опытнее и компетентнее </a:t>
            </a:r>
            <a:r>
              <a:rPr lang="ru-RU" sz="2400" dirty="0" smtClean="0">
                <a:latin typeface="+mj-lt"/>
              </a:rPr>
              <a:t>вас. </a:t>
            </a:r>
            <a:endParaRPr lang="ru-RU" sz="2400" dirty="0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019" y="44671"/>
            <a:ext cx="3139329" cy="365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2350058" y="3659511"/>
            <a:ext cx="101337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34" y="929313"/>
            <a:ext cx="1468473" cy="224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85" y="1104411"/>
            <a:ext cx="1152851" cy="193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82" y="1640405"/>
            <a:ext cx="1554655" cy="1368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12616" y="1590635"/>
            <a:ext cx="1642998" cy="144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86" y="2166759"/>
            <a:ext cx="376063" cy="39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380" y="2166759"/>
            <a:ext cx="376063" cy="39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0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1 0.06142 L 0.42622 0.061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3310" y="326928"/>
            <a:ext cx="7754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Грубость и бестактность </a:t>
            </a:r>
            <a:r>
              <a:rPr lang="ru-RU" sz="2400" dirty="0" smtClean="0">
                <a:latin typeface="+mj-lt"/>
              </a:rPr>
              <a:t>выглядят </a:t>
            </a:r>
            <a:r>
              <a:rPr lang="ru-RU" sz="2400" dirty="0">
                <a:latin typeface="+mj-lt"/>
              </a:rPr>
              <a:t>одинаково некрасиво как в реальной жизни, так и при общении в </a:t>
            </a:r>
            <a:r>
              <a:rPr lang="ru-RU" sz="2400" dirty="0" smtClean="0">
                <a:latin typeface="+mj-lt"/>
              </a:rPr>
              <a:t>интернете.</a:t>
            </a:r>
            <a:endParaRPr lang="ru-RU" sz="2400" dirty="0"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3218" y="530145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7</a:t>
            </a:r>
            <a:endParaRPr lang="ru-RU" sz="2800" dirty="0">
              <a:latin typeface="+mj-lt"/>
            </a:endParaRPr>
          </a:p>
        </p:txBody>
      </p:sp>
      <p:pic>
        <p:nvPicPr>
          <p:cNvPr id="5" name="Picture 6" descr="http://pngimg.com/upload/laptop_PNG5893.p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52" y="1693681"/>
            <a:ext cx="3220637" cy="29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ogmtl.net/Img/t02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5" y="1854185"/>
            <a:ext cx="2604356" cy="221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Равно 1"/>
          <p:cNvSpPr/>
          <p:nvPr/>
        </p:nvSpPr>
        <p:spPr>
          <a:xfrm>
            <a:off x="3293710" y="2367469"/>
            <a:ext cx="1536971" cy="725927"/>
          </a:xfrm>
          <a:prstGeom prst="mathEqual">
            <a:avLst/>
          </a:prstGeom>
          <a:solidFill>
            <a:srgbClr val="0DA3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Picture 6" descr="http://cogmtl.net/Img/t02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35" y="1958945"/>
            <a:ext cx="2135299" cy="181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90435" y="495264"/>
            <a:ext cx="53043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Ваше </a:t>
            </a:r>
            <a:r>
              <a:rPr lang="ru-RU" sz="1800" dirty="0"/>
              <a:t>сообщение должно начинаться с вежливого обращения, а заканчиваться прощанием. </a:t>
            </a:r>
            <a:endParaRPr lang="ru-RU" sz="1800" dirty="0" smtClean="0"/>
          </a:p>
          <a:p>
            <a:endParaRPr lang="ru-RU" sz="1800" dirty="0">
              <a:latin typeface="+mj-lt"/>
            </a:endParaRPr>
          </a:p>
          <a:p>
            <a:r>
              <a:rPr lang="ru-RU" sz="1800" dirty="0" smtClean="0"/>
              <a:t>Отстаивая </a:t>
            </a:r>
            <a:r>
              <a:rPr lang="ru-RU" sz="1800" dirty="0"/>
              <a:t>свою точку зрения, не оскорбляйте окружающих. </a:t>
            </a:r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Никогда </a:t>
            </a:r>
            <a:r>
              <a:rPr lang="ru-RU" sz="1800" dirty="0"/>
              <a:t>не хамите своему собеседнику</a:t>
            </a:r>
            <a:r>
              <a:rPr lang="ru-RU" sz="1800" dirty="0" smtClean="0"/>
              <a:t>.</a:t>
            </a:r>
          </a:p>
          <a:p>
            <a:endParaRPr lang="ru-RU" sz="1800" dirty="0" smtClean="0"/>
          </a:p>
          <a:p>
            <a:r>
              <a:rPr lang="ru-RU" sz="1800" dirty="0" smtClean="0"/>
              <a:t>Помните</a:t>
            </a:r>
            <a:r>
              <a:rPr lang="ru-RU" sz="1800" dirty="0"/>
              <a:t>, что ваше хамство и бестактность может отразиться на вашей репутации в реальной жизни и иметь самые негативные последствия.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4" y="1081573"/>
            <a:ext cx="1987062" cy="283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435563" y="946924"/>
            <a:ext cx="0" cy="28800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stCxn id="7" idx="6"/>
            <a:endCxn id="14" idx="3"/>
          </p:cNvCxnSpPr>
          <p:nvPr/>
        </p:nvCxnSpPr>
        <p:spPr>
          <a:xfrm flipV="1">
            <a:off x="2480563" y="927246"/>
            <a:ext cx="833052" cy="145967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496619" y="1933833"/>
            <a:ext cx="832760" cy="43186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7" idx="6"/>
            <a:endCxn id="16" idx="2"/>
          </p:cNvCxnSpPr>
          <p:nvPr/>
        </p:nvCxnSpPr>
        <p:spPr>
          <a:xfrm>
            <a:off x="2480563" y="2386924"/>
            <a:ext cx="823617" cy="22833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endCxn id="18" idx="1"/>
          </p:cNvCxnSpPr>
          <p:nvPr/>
        </p:nvCxnSpPr>
        <p:spPr>
          <a:xfrm>
            <a:off x="2448337" y="2386924"/>
            <a:ext cx="878750" cy="101976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300435" y="85042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300143" y="187824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304180" y="2570257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313907" y="339351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390563" y="234192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5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2525204"/>
            <a:ext cx="8280400" cy="1439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оживления беседы в виртуальном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общении можно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так называемые «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смайлики».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523" y="209773"/>
            <a:ext cx="2878955" cy="2178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15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2483095"/>
            <a:ext cx="8280400" cy="10125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Смайлик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изображение человеческого лица с помощью различных символов.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2483095"/>
            <a:ext cx="8280400" cy="10125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Этикет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идеальные правила поведения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человека,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принятые в конкретном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обществе.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6928" y="3855312"/>
            <a:ext cx="8472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Благодаря «смайликам» автор может передать не только свои мысли, но и чувства. </a:t>
            </a:r>
          </a:p>
        </p:txBody>
      </p:sp>
      <p:pic>
        <p:nvPicPr>
          <p:cNvPr id="7170" name="Picture 2" descr="http://fb.ru/misc/i/gallery/20376/4307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38" y="91594"/>
            <a:ext cx="3672125" cy="36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02855" y="404437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3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15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5392" y="814553"/>
            <a:ext cx="7574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+mj-lt"/>
              </a:rPr>
              <a:t>Например, улыбку можно изобразить скобкой.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47657" y="1276218"/>
            <a:ext cx="1048685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900" b="1" dirty="0" smtClean="0">
                <a:solidFill>
                  <a:srgbClr val="0DA389"/>
                </a:solidFill>
                <a:cs typeface="Times New Roman" panose="02020603050405020304" pitchFamily="18" charset="0"/>
              </a:rPr>
              <a:t>)</a:t>
            </a:r>
            <a:endParaRPr lang="en-US" sz="19900" b="1" dirty="0">
              <a:solidFill>
                <a:srgbClr val="0DA389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35625" y="100038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8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" y="-110358"/>
            <a:ext cx="9144000" cy="51435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2562" y="1148106"/>
            <a:ext cx="5267619" cy="2742955"/>
            <a:chOff x="-811175" y="1123037"/>
            <a:chExt cx="4711373" cy="274295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-462866" y="1412791"/>
              <a:ext cx="436306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400" dirty="0"/>
                <a:t>Я часто думаю, что должен существовать </a:t>
              </a:r>
              <a:r>
                <a:rPr lang="ru-RU" sz="2400" dirty="0" smtClean="0"/>
                <a:t>специальный </a:t>
              </a:r>
              <a:r>
                <a:rPr lang="ru-RU" sz="2400" dirty="0"/>
                <a:t>типографский </a:t>
              </a:r>
              <a:r>
                <a:rPr lang="ru-RU" sz="2400" dirty="0" smtClean="0"/>
                <a:t>знак, </a:t>
              </a:r>
              <a:r>
                <a:rPr lang="ru-RU" sz="2400" dirty="0"/>
                <a:t>обозначающий улыбку. </a:t>
              </a:r>
              <a:endParaRPr lang="ru-RU" sz="2400" dirty="0" smtClean="0"/>
            </a:p>
            <a:p>
              <a:r>
                <a:rPr lang="ru-RU" sz="2400" dirty="0" smtClean="0"/>
                <a:t>Нечто </a:t>
              </a:r>
              <a:r>
                <a:rPr lang="ru-RU" sz="2400" dirty="0"/>
                <a:t>вроде выгнутой </a:t>
              </a:r>
              <a:r>
                <a:rPr lang="ru-RU" sz="2400" dirty="0" smtClean="0"/>
                <a:t>линии, </a:t>
              </a:r>
              <a:r>
                <a:rPr lang="ru-RU" sz="2400" dirty="0"/>
                <a:t>лежащей навзничь </a:t>
              </a:r>
              <a:r>
                <a:rPr lang="ru-RU" sz="2400" dirty="0" smtClean="0"/>
                <a:t>скобки</a:t>
              </a:r>
              <a:endParaRPr lang="en-US" sz="24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811175" y="1123037"/>
              <a:ext cx="7778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400" dirty="0" smtClean="0">
                  <a:solidFill>
                    <a:srgbClr val="0DA389"/>
                  </a:solidFill>
                  <a:latin typeface="+mj-lt"/>
                  <a:cs typeface="Times New Roman" panose="02020603050405020304" pitchFamily="18" charset="0"/>
                </a:rPr>
                <a:t>«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134258" y="2942662"/>
              <a:ext cx="43909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400" dirty="0">
                  <a:solidFill>
                    <a:srgbClr val="0DA389"/>
                  </a:solidFill>
                  <a:latin typeface="+mj-lt"/>
                  <a:cs typeface="Times New Roman" panose="02020603050405020304" pitchFamily="18" charset="0"/>
                </a:rPr>
                <a:t>»</a:t>
              </a:r>
              <a:endParaRPr lang="en-US" sz="54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 rot="16200000">
            <a:off x="4646789" y="1055660"/>
            <a:ext cx="4414151" cy="3826405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1107384"/>
              </a:avLst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685800"/>
            <a:r>
              <a:rPr lang="ru-RU" sz="2400" dirty="0"/>
              <a:t>В</a:t>
            </a:r>
            <a:r>
              <a:rPr lang="ru-RU" sz="2400" dirty="0" smtClean="0"/>
              <a:t>. </a:t>
            </a:r>
            <a:r>
              <a:rPr lang="ru-RU" sz="2400" dirty="0"/>
              <a:t>В</a:t>
            </a:r>
            <a:r>
              <a:rPr lang="ru-RU" sz="2400" dirty="0" smtClean="0"/>
              <a:t>. Набоков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1899 – 1977 гг.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t="3874" r="3456" b="14199"/>
          <a:stretch/>
        </p:blipFill>
        <p:spPr>
          <a:xfrm>
            <a:off x="5379752" y="854990"/>
            <a:ext cx="2928412" cy="353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371475"/>
            <a:ext cx="8280400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Наиболее распространённые графические </a:t>
            </a:r>
            <a:r>
              <a:rPr lang="ru-RU" sz="28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смайлики»</a:t>
            </a:r>
            <a:endParaRPr lang="ru-RU" sz="28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1200375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4787900" y="4062917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263377" y="1406713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:-)</a:t>
            </a:r>
            <a:endParaRPr lang="en-US" sz="3600" b="1" dirty="0" smtClean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50991" y="2068067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:-)</a:t>
            </a:r>
            <a:r>
              <a:rPr lang="ru-RU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3600" b="1" dirty="0" smtClean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239254" y="2669812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</a:t>
            </a:r>
            <a:r>
              <a:rPr lang="en-US" sz="3600" b="1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D</a:t>
            </a:r>
            <a:endParaRPr lang="en-US" sz="3600" b="1" dirty="0" smtClean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37237" y="3348835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:-I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250991" y="4049494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:-(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774694" y="1388642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:-\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759952" y="2095011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:-O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793473" y="2731397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:-^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832149" y="3347500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:</a:t>
            </a:r>
            <a:r>
              <a:rPr lang="ru-RU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,(</a:t>
            </a:r>
            <a:endParaRPr lang="en-US" sz="3600" b="1" dirty="0" smtClean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811532" y="4067217"/>
            <a:ext cx="120697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8</a:t>
            </a:r>
            <a:r>
              <a:rPr lang="en-US" sz="3600" b="1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O</a:t>
            </a:r>
            <a:endParaRPr lang="en-US" sz="3600" b="1" dirty="0" smtClean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9" name="Овал 48"/>
          <p:cNvSpPr/>
          <p:nvPr/>
        </p:nvSpPr>
        <p:spPr>
          <a:xfrm>
            <a:off x="448225" y="173507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448225" y="305037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448225" y="369033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448225" y="434227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4793449" y="174124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4793449" y="238716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4793449" y="3050378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4793449" y="369033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4793449" y="434227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9" name="Прямая соединительная линия 88"/>
          <p:cNvCxnSpPr/>
          <p:nvPr/>
        </p:nvCxnSpPr>
        <p:spPr>
          <a:xfrm>
            <a:off x="431800" y="2098406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31800" y="2752576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431800" y="3407747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431800" y="4062917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4787900" y="2104576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4787900" y="2752576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4787900" y="3407747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Овал 120"/>
          <p:cNvSpPr/>
          <p:nvPr/>
        </p:nvSpPr>
        <p:spPr>
          <a:xfrm>
            <a:off x="448225" y="238716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726353" y="1619067"/>
            <a:ext cx="1013804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Улыбка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741947" y="2261345"/>
            <a:ext cx="750526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Смех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722438" y="2924562"/>
            <a:ext cx="1077539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/>
              <a:t>Р</a:t>
            </a:r>
            <a:r>
              <a:rPr lang="ru-RU" sz="1800" dirty="0" smtClean="0"/>
              <a:t>адость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714439" y="3554677"/>
            <a:ext cx="1778051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cs typeface="Times New Roman" panose="02020603050405020304" pitchFamily="18" charset="0"/>
              </a:rPr>
              <a:t>адумчивость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722438" y="4209846"/>
            <a:ext cx="903517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Грусть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7" name="Прямоугольник 126"/>
          <p:cNvSpPr/>
          <p:nvPr/>
        </p:nvSpPr>
        <p:spPr>
          <a:xfrm>
            <a:off x="5035443" y="1626279"/>
            <a:ext cx="1782860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Недовольство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5048265" y="2261345"/>
            <a:ext cx="1409745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Удивление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5117492" y="2974511"/>
            <a:ext cx="700576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Гнев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5093520" y="3554677"/>
            <a:ext cx="881973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Слёзы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5160977" y="4216454"/>
            <a:ext cx="683200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Шок</a:t>
            </a:r>
            <a:endParaRPr lang="ru-RU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3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9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86" grpId="0" animBg="1"/>
      <p:bldP spid="87" grpId="0" animBg="1"/>
      <p:bldP spid="88" grpId="0" animBg="1"/>
      <p:bldP spid="121" grpId="0" animBg="1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58" y="199061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36980" y="245091"/>
            <a:ext cx="4902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Д</a:t>
            </a:r>
            <a:r>
              <a:rPr lang="ru-RU" sz="2000" dirty="0" smtClean="0">
                <a:latin typeface="+mj-lt"/>
              </a:rPr>
              <a:t>ополнительную </a:t>
            </a:r>
            <a:r>
              <a:rPr lang="ru-RU" sz="2000" dirty="0">
                <a:latin typeface="+mj-lt"/>
              </a:rPr>
              <a:t>выразительность фразе или слову обеспечивает написание через </a:t>
            </a:r>
            <a:r>
              <a:rPr lang="ru-RU" sz="2000" dirty="0" smtClean="0">
                <a:latin typeface="+mj-lt"/>
              </a:rPr>
              <a:t>пробелы.</a:t>
            </a:r>
            <a:endParaRPr lang="ru-RU" sz="20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5300" y="1332717"/>
            <a:ext cx="4525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DA389"/>
                </a:solidFill>
                <a:latin typeface="+mj-lt"/>
              </a:rPr>
              <a:t>Р_А_З_Р_Я_Д_К</a:t>
            </a:r>
            <a:r>
              <a:rPr lang="ru-RU" sz="3600" dirty="0">
                <a:solidFill>
                  <a:srgbClr val="0DA389"/>
                </a:solidFill>
                <a:latin typeface="+mj-lt"/>
              </a:rPr>
              <a:t>_</a:t>
            </a:r>
            <a:r>
              <a:rPr lang="ru-RU" sz="3600" dirty="0" smtClean="0">
                <a:solidFill>
                  <a:srgbClr val="0DA389"/>
                </a:solidFill>
                <a:latin typeface="+mj-lt"/>
              </a:rPr>
              <a:t>У</a:t>
            </a:r>
            <a:endParaRPr lang="ru-RU" sz="3600" dirty="0">
              <a:solidFill>
                <a:srgbClr val="0DA389"/>
              </a:solidFill>
              <a:latin typeface="+mj-lt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843179" y="36910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7941" y="2772383"/>
            <a:ext cx="51070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Написание </a:t>
            </a:r>
            <a:r>
              <a:rPr lang="ru-RU" sz="2000" dirty="0">
                <a:latin typeface="+mj-lt"/>
              </a:rPr>
              <a:t>целых слов и предложений </a:t>
            </a:r>
            <a:r>
              <a:rPr lang="ru-RU" sz="2000" dirty="0">
                <a:solidFill>
                  <a:srgbClr val="0DA389"/>
                </a:solidFill>
                <a:latin typeface="+mj-lt"/>
              </a:rPr>
              <a:t>ЗАГЛАВНЫМИ </a:t>
            </a:r>
            <a:r>
              <a:rPr lang="ru-RU" sz="2000" dirty="0" smtClean="0">
                <a:solidFill>
                  <a:srgbClr val="0DA389"/>
                </a:solidFill>
                <a:latin typeface="+mj-lt"/>
              </a:rPr>
              <a:t>БУКВАМИ</a:t>
            </a:r>
            <a:r>
              <a:rPr lang="ru-RU" sz="2000" dirty="0" smtClean="0">
                <a:latin typeface="+mj-lt"/>
              </a:rPr>
              <a:t> или с </a:t>
            </a:r>
            <a:r>
              <a:rPr lang="ru-RU" sz="2000" dirty="0" smtClean="0">
                <a:solidFill>
                  <a:srgbClr val="0DA389"/>
                </a:solidFill>
                <a:latin typeface="+mj-lt"/>
              </a:rPr>
              <a:t>! ! ! ! ! ! </a:t>
            </a:r>
            <a:r>
              <a:rPr lang="ru-RU" sz="2000" dirty="0" smtClean="0">
                <a:latin typeface="+mj-lt"/>
              </a:rPr>
              <a:t>в конце предложений может быть расценено как повышение голоса или крик.</a:t>
            </a:r>
            <a:endParaRPr lang="ru-RU" sz="2000" dirty="0"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5230" y="292995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627" y="2206168"/>
            <a:ext cx="2276325" cy="281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0" y="177025"/>
            <a:ext cx="2470825" cy="234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3160" y="2416792"/>
            <a:ext cx="8546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В отличие от этикета, правила сетевого поведения не являются всеобщими и жёстко регламентированными.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99" y="595401"/>
            <a:ext cx="144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4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8194" name="Picture 2" descr="http://4.bp.blogspot.com/-et5a3fupqbM/UzlpDoOpABI/AAAAAAAAAsI/9xjccKKpeu0/s1600/dzieck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97" y="1276287"/>
            <a:ext cx="1364463" cy="19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ew.hesl.eu/wp-content/uploads/2015/04/bt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51" y="1358913"/>
            <a:ext cx="1346048" cy="19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6881" y="2319028"/>
            <a:ext cx="1138141" cy="10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30" y="2666479"/>
            <a:ext cx="321777" cy="342224"/>
          </a:xfrm>
          <a:prstGeom prst="rect">
            <a:avLst/>
          </a:prstGeom>
        </p:spPr>
      </p:pic>
      <p:sp>
        <p:nvSpPr>
          <p:cNvPr id="5" name="Не равно 4"/>
          <p:cNvSpPr/>
          <p:nvPr/>
        </p:nvSpPr>
        <p:spPr>
          <a:xfrm>
            <a:off x="3474964" y="1718706"/>
            <a:ext cx="2422187" cy="1011677"/>
          </a:xfrm>
          <a:prstGeom prst="mathNotEqual">
            <a:avLst/>
          </a:prstGeom>
          <a:solidFill>
            <a:srgbClr val="0DA38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Picture 4" descr="http://publicdomainvectors.org/photos/rgtaylor_csc_net_compu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471" y="2472043"/>
            <a:ext cx="1136909" cy="10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21" y="2837591"/>
            <a:ext cx="321565" cy="34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9846" y="434609"/>
            <a:ext cx="8344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В разных </a:t>
            </a:r>
            <a:r>
              <a:rPr lang="ru-RU" sz="2000" dirty="0" smtClean="0">
                <a:latin typeface="+mj-lt"/>
              </a:rPr>
              <a:t>интернет-сообществах правила </a:t>
            </a:r>
            <a:r>
              <a:rPr lang="ru-RU" sz="2000" dirty="0">
                <a:latin typeface="+mj-lt"/>
              </a:rPr>
              <a:t>могут различаться. </a:t>
            </a:r>
          </a:p>
        </p:txBody>
      </p:sp>
      <p:sp>
        <p:nvSpPr>
          <p:cNvPr id="22" name="Овал 21"/>
          <p:cNvSpPr/>
          <p:nvPr/>
        </p:nvSpPr>
        <p:spPr>
          <a:xfrm>
            <a:off x="576392" y="61873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976468" y="3472843"/>
            <a:ext cx="1508852" cy="3693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ru-RU" sz="1800" dirty="0" smtClean="0">
                <a:solidFill>
                  <a:srgbClr val="0DA389"/>
                </a:solidFill>
                <a:cs typeface="Times New Roman" panose="02020603050405020304" pitchFamily="18" charset="0"/>
              </a:rPr>
              <a:t>ПРАВИЛА</a:t>
            </a:r>
            <a:endParaRPr lang="ru-RU" sz="16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095781" y="3356154"/>
            <a:ext cx="1508852" cy="369332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ru-RU" sz="1800" dirty="0" smtClean="0">
                <a:solidFill>
                  <a:srgbClr val="0DA389"/>
                </a:solidFill>
                <a:cs typeface="Times New Roman" panose="02020603050405020304" pitchFamily="18" charset="0"/>
              </a:rPr>
              <a:t>ПРАВИЛА</a:t>
            </a:r>
            <a:endParaRPr lang="ru-RU" sz="1600" dirty="0"/>
          </a:p>
        </p:txBody>
      </p:sp>
      <p:sp>
        <p:nvSpPr>
          <p:cNvPr id="30" name="Овал 29"/>
          <p:cNvSpPr/>
          <p:nvPr/>
        </p:nvSpPr>
        <p:spPr>
          <a:xfrm>
            <a:off x="576392" y="394234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99846" y="3830598"/>
            <a:ext cx="8048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Данные правила </a:t>
            </a:r>
            <a:r>
              <a:rPr lang="ru-RU" sz="2000" dirty="0" smtClean="0">
                <a:latin typeface="+mj-lt"/>
              </a:rPr>
              <a:t>устанавливаются, </a:t>
            </a:r>
            <a:r>
              <a:rPr lang="ru-RU" sz="2000" dirty="0">
                <a:latin typeface="+mj-lt"/>
              </a:rPr>
              <a:t>исходя из принятого стиля общения и целей, которых придерживаются </a:t>
            </a:r>
            <a:r>
              <a:rPr lang="ru-RU" sz="2000" dirty="0" smtClean="0">
                <a:latin typeface="+mj-lt"/>
              </a:rPr>
              <a:t>участники </a:t>
            </a:r>
            <a:r>
              <a:rPr lang="ru-RU" sz="2000" dirty="0">
                <a:latin typeface="+mj-lt"/>
              </a:rPr>
              <a:t>определённого сообщества.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2" grpId="0" animBg="1"/>
      <p:bldP spid="28" grpId="0"/>
      <p:bldP spid="29" grpId="0"/>
      <p:bldP spid="30" grpId="0" animBg="1"/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431800" y="610743"/>
            <a:ext cx="3591498" cy="3685835"/>
          </a:xfrm>
          <a:prstGeom prst="cloudCallout">
            <a:avLst>
              <a:gd name="adj1" fmla="val 82737"/>
              <a:gd name="adj2" fmla="val -54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36" y="1136984"/>
            <a:ext cx="2119826" cy="2633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054">
            <a:off x="2087531" y="2406512"/>
            <a:ext cx="618247" cy="65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3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1" y="-87588"/>
            <a:ext cx="7426487" cy="531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3440" y="216888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Правила форума</a:t>
            </a:r>
            <a:endParaRPr lang="ru-RU" sz="2800" dirty="0">
              <a:solidFill>
                <a:srgbClr val="0DA389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791814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31800" y="99030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</a:t>
            </a:r>
            <a:endParaRPr lang="ru-RU" sz="2800" dirty="0">
              <a:latin typeface="+mj-lt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31800" y="2395627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0082" y="3530946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3</a:t>
            </a:r>
            <a:endParaRPr lang="ru-RU" sz="28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33" y="3088174"/>
            <a:ext cx="2077807" cy="160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93440" y="969311"/>
            <a:ext cx="802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Перед тем, как становиться активным участником форума, желательно в течение определённого времени посещать его, оставляя минимум собственных комментариев, чтобы привыкнуть к правилам сообщества, а также узнать о некоторых его традициях.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93440" y="2336306"/>
            <a:ext cx="763461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Перед тем как задать вопрос, воспользуйтесь поиском –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скорее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всего, этот вопрос уже задавали, быть может, на него уже дан ответ. 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3440" y="3456748"/>
            <a:ext cx="567122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Делайте свои сообщения читаемыми. Например, не стоит заменять буквы похожими символами. Е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сли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сообщение трудно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прочитать,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его проигнорируют   </a:t>
            </a:r>
            <a:r>
              <a:rPr lang="ru-RU" sz="16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или </a:t>
            </a:r>
            <a:r>
              <a:rPr lang="ru-RU" sz="16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отнесутся к нему отрицательно. 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15" grpId="0" animBg="1"/>
      <p:bldP spid="6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4059" y="3522910"/>
            <a:ext cx="7133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Если у вас возникли 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какие-нибудь вопросы или трудности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 общением в 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сети, расскажите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об этом тому, кому 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доверяете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например, родителям.</a:t>
            </a:r>
            <a:endParaRPr lang="ru-RU" sz="2000" dirty="0"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64059" y="366599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45" y="694147"/>
            <a:ext cx="3132510" cy="256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6" y="280482"/>
            <a:ext cx="7297615" cy="4863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567" y="184266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solidFill>
                  <a:srgbClr val="0DA389"/>
                </a:solidFill>
                <a:cs typeface="Times New Roman" panose="02020603050405020304" pitchFamily="18" charset="0"/>
              </a:rPr>
              <a:t>Правила </a:t>
            </a:r>
            <a:r>
              <a:rPr lang="ru-RU" sz="2800" dirty="0" err="1">
                <a:solidFill>
                  <a:srgbClr val="0DA389"/>
                </a:solidFill>
                <a:cs typeface="Times New Roman" panose="02020603050405020304" pitchFamily="18" charset="0"/>
              </a:rPr>
              <a:t>сетикета</a:t>
            </a:r>
            <a:endParaRPr lang="ru-RU" sz="2800" dirty="0">
              <a:solidFill>
                <a:srgbClr val="0DA389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38225" y="937728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538225" y="313219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4894325" y="313219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>
            <a:off x="554650" y="212086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4650" y="276677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54650" y="342999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38225" y="248419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4899874" y="212086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899874" y="276677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4899874" y="342999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894325" y="248419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829020" y="1994641"/>
            <a:ext cx="3226909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Экономия </a:t>
            </a: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чужого времени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29020" y="2642641"/>
            <a:ext cx="2685351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/>
              <a:t>Взаимная </a:t>
            </a:r>
            <a:r>
              <a:rPr lang="ru-RU" sz="1800" dirty="0"/>
              <a:t>вежливость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829020" y="3298498"/>
            <a:ext cx="1616853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/>
              <a:t>Грамотность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185120" y="1994641"/>
            <a:ext cx="1311769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Краткость</a:t>
            </a:r>
            <a:endParaRPr lang="ru-RU" sz="1800" dirty="0"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185120" y="2642641"/>
            <a:ext cx="2967672" cy="3416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cs typeface="Times New Roman" panose="02020603050405020304" pitchFamily="18" charset="0"/>
              </a:rPr>
              <a:t>Неприятие </a:t>
            </a:r>
            <a:r>
              <a:rPr lang="ru-RU" sz="1800" dirty="0">
                <a:cs typeface="Times New Roman" panose="02020603050405020304" pitchFamily="18" charset="0"/>
              </a:rPr>
              <a:t>оскорблений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185120" y="3125374"/>
            <a:ext cx="3604833" cy="6878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/>
              <a:t>И</a:t>
            </a:r>
            <a:r>
              <a:rPr lang="ru-RU" sz="1800" dirty="0" smtClean="0"/>
              <a:t>спользование специального</a:t>
            </a: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/>
              <a:t> </a:t>
            </a:r>
            <a:r>
              <a:rPr lang="ru-RU" sz="1800" dirty="0"/>
              <a:t>языка </a:t>
            </a:r>
            <a:r>
              <a:rPr lang="ru-RU" sz="1800" dirty="0" smtClean="0"/>
              <a:t>и </a:t>
            </a:r>
            <a:r>
              <a:rPr lang="ru-RU" sz="1800" dirty="0"/>
              <a:t>символики</a:t>
            </a:r>
            <a:endParaRPr lang="ru-RU" sz="1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8408" y="3522909"/>
            <a:ext cx="7811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Если мы вместе будем придерживаться таких правил, то наше сетевое общение станет проще, дружелюбнее, приятнее, а 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главное, 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результативнее.</a:t>
            </a:r>
            <a:endParaRPr lang="ru-RU" sz="2000" dirty="0">
              <a:latin typeface="+mj-lt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083408" y="366076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87" y="717470"/>
            <a:ext cx="3967966" cy="2386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3440" y="216888"/>
            <a:ext cx="8280400" cy="4801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Учимся общаться в интернете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791814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431800" y="1179442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1</a:t>
            </a:r>
            <a:endParaRPr lang="ru-RU" sz="2800" dirty="0">
              <a:latin typeface="+mj-lt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31800" y="2107069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53440" y="3034696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3</a:t>
            </a:r>
            <a:endParaRPr lang="ru-RU" sz="28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9819" y="1264956"/>
            <a:ext cx="748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Сетикет</a:t>
            </a: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– это </a:t>
            </a: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правила поведения принятые в сети интернет.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23280" y="1990067"/>
            <a:ext cx="763461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Сетевой этикет регулирует: правила обмена сообщениями, </a:t>
            </a:r>
            <a:r>
              <a:rPr lang="ru-RU" sz="1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общие </a:t>
            </a:r>
            <a:r>
              <a:rPr lang="ru-RU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правила написания текстов в сети, стилистику коллективного обсуждения.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3280" y="3130765"/>
            <a:ext cx="802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Современные этикетные правила пользования интернетом включают в себя: экономию чужого времени, взаимную вежливость, грамотность, краткость, неприятие оскорблений, использование специального языка и символики.</a:t>
            </a:r>
            <a:endParaRPr lang="en-US" sz="1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8" grpId="0" animBg="1"/>
      <p:bldP spid="15" grpId="0" animBg="1"/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2149720"/>
            <a:ext cx="8280400" cy="10125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err="1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Сетикет</a:t>
            </a:r>
            <a:r>
              <a:rPr lang="ru-RU" sz="2600" dirty="0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60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правила поведения, </a:t>
            </a:r>
            <a:r>
              <a:rPr lang="ru-RU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принятые в интернете.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0454" y="3324214"/>
            <a:ext cx="8280400" cy="5524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600" dirty="0" err="1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Сетикет</a:t>
            </a:r>
            <a:r>
              <a:rPr lang="ru-RU" sz="2600" dirty="0" smtClean="0">
                <a:solidFill>
                  <a:srgbClr val="0DA389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сетевой этикет. 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1800" y="371475"/>
            <a:ext cx="8280400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>
                <a:solidFill>
                  <a:srgbClr val="0DA389"/>
                </a:solidFill>
                <a:latin typeface="+mj-lt"/>
                <a:cs typeface="Times New Roman" panose="02020603050405020304" pitchFamily="18" charset="0"/>
              </a:rPr>
              <a:t>Сетевой этикет регулирует следующие нормы и правила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31800" y="1200375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866561" y="1532137"/>
            <a:ext cx="3473085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1800">
                <a:ea typeface="Calibri" panose="020F0502020204030204" pitchFamily="34" charset="0"/>
                <a:cs typeface="Times New Roman" panose="02020603050405020304" pitchFamily="18" charset="0"/>
              </a:rPr>
              <a:t>обмена </a:t>
            </a: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сообщениями.</a:t>
            </a:r>
            <a:endParaRPr lang="ru-RU" sz="1800"/>
          </a:p>
        </p:txBody>
      </p:sp>
      <p:sp>
        <p:nvSpPr>
          <p:cNvPr id="40" name="Прямоугольник 39"/>
          <p:cNvSpPr/>
          <p:nvPr/>
        </p:nvSpPr>
        <p:spPr>
          <a:xfrm>
            <a:off x="3720549" y="1522001"/>
            <a:ext cx="29654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Общие </a:t>
            </a:r>
            <a:r>
              <a:rPr lang="ru-RU" sz="1800">
                <a:ea typeface="Calibri" panose="020F0502020204030204" pitchFamily="34" charset="0"/>
                <a:cs typeface="Times New Roman" panose="02020603050405020304" pitchFamily="18" charset="0"/>
              </a:rPr>
              <a:t>правила написания текстов в </a:t>
            </a: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сети.</a:t>
            </a:r>
            <a:endParaRPr lang="ru-RU" sz="1800"/>
          </a:p>
        </p:txBody>
      </p:sp>
      <p:sp>
        <p:nvSpPr>
          <p:cNvPr id="41" name="Прямоугольник 40"/>
          <p:cNvSpPr/>
          <p:nvPr/>
        </p:nvSpPr>
        <p:spPr>
          <a:xfrm>
            <a:off x="6814982" y="1533863"/>
            <a:ext cx="3473085" cy="1068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Стилистику </a:t>
            </a:r>
          </a:p>
          <a:p>
            <a:pPr>
              <a:lnSpc>
                <a:spcPts val="2600"/>
              </a:lnSpc>
            </a:pP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коллективного </a:t>
            </a:r>
          </a:p>
          <a:p>
            <a:pPr>
              <a:lnSpc>
                <a:spcPts val="2600"/>
              </a:lnSpc>
            </a:pPr>
            <a:r>
              <a:rPr lang="ru-RU" sz="1800" smtClean="0">
                <a:ea typeface="Calibri" panose="020F0502020204030204" pitchFamily="34" charset="0"/>
                <a:cs typeface="Times New Roman" panose="02020603050405020304" pitchFamily="18" charset="0"/>
              </a:rPr>
              <a:t>обсуждения</a:t>
            </a:r>
            <a:r>
              <a:rPr lang="ru-RU" sz="180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/>
          </a:p>
        </p:txBody>
      </p:sp>
      <p:sp>
        <p:nvSpPr>
          <p:cNvPr id="43" name="Овал 42"/>
          <p:cNvSpPr/>
          <p:nvPr/>
        </p:nvSpPr>
        <p:spPr>
          <a:xfrm>
            <a:off x="310325" y="1591055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+mj-lt"/>
              </a:rPr>
              <a:t>1</a:t>
            </a:r>
            <a:endParaRPr lang="ru-RU" sz="2800">
              <a:latin typeface="+mj-lt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3096452" y="1588116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+mj-lt"/>
              </a:rPr>
              <a:t>2</a:t>
            </a:r>
            <a:endParaRPr lang="ru-RU" sz="2800" dirty="0">
              <a:latin typeface="+mj-lt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6206823" y="1583658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+mj-lt"/>
              </a:rPr>
              <a:t>3</a:t>
            </a:r>
            <a:endParaRPr lang="ru-RU" sz="280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6" y="2881912"/>
            <a:ext cx="1616935" cy="161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25" y="2624744"/>
            <a:ext cx="1715297" cy="214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23" y="2666004"/>
            <a:ext cx="2731671" cy="2048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43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42" y="289057"/>
            <a:ext cx="6634543" cy="4517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0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1681</TotalTime>
  <Words>813</Words>
  <Application>Microsoft Office PowerPoint</Application>
  <PresentationFormat>Экран (16:9)</PresentationFormat>
  <Paragraphs>132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Open Sans</vt:lpstr>
      <vt:lpstr>Arial</vt:lpstr>
      <vt:lpstr>Roboto Slab</vt:lpstr>
      <vt:lpstr>Times New Roman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127</cp:revision>
  <dcterms:created xsi:type="dcterms:W3CDTF">2015-07-21T12:19:15Z</dcterms:created>
  <dcterms:modified xsi:type="dcterms:W3CDTF">2016-03-03T13:04:39Z</dcterms:modified>
</cp:coreProperties>
</file>